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 id="2147483866" r:id="rId2"/>
  </p:sldMasterIdLst>
  <p:notesMasterIdLst>
    <p:notesMasterId r:id="rId46"/>
  </p:notesMasterIdLst>
  <p:sldIdLst>
    <p:sldId id="577" r:id="rId3"/>
    <p:sldId id="256" r:id="rId4"/>
    <p:sldId id="554" r:id="rId5"/>
    <p:sldId id="576" r:id="rId6"/>
    <p:sldId id="566" r:id="rId7"/>
    <p:sldId id="304" r:id="rId8"/>
    <p:sldId id="306" r:id="rId9"/>
    <p:sldId id="305" r:id="rId10"/>
    <p:sldId id="307" r:id="rId11"/>
    <p:sldId id="552" r:id="rId12"/>
    <p:sldId id="309" r:id="rId13"/>
    <p:sldId id="568" r:id="rId14"/>
    <p:sldId id="265" r:id="rId15"/>
    <p:sldId id="266" r:id="rId16"/>
    <p:sldId id="267" r:id="rId17"/>
    <p:sldId id="310" r:id="rId18"/>
    <p:sldId id="282" r:id="rId19"/>
    <p:sldId id="574" r:id="rId20"/>
    <p:sldId id="279" r:id="rId21"/>
    <p:sldId id="280" r:id="rId22"/>
    <p:sldId id="303" r:id="rId23"/>
    <p:sldId id="575" r:id="rId24"/>
    <p:sldId id="281" r:id="rId25"/>
    <p:sldId id="283" r:id="rId26"/>
    <p:sldId id="567" r:id="rId27"/>
    <p:sldId id="284" r:id="rId28"/>
    <p:sldId id="286" r:id="rId29"/>
    <p:sldId id="288" r:id="rId30"/>
    <p:sldId id="270" r:id="rId31"/>
    <p:sldId id="275" r:id="rId32"/>
    <p:sldId id="289" r:id="rId33"/>
    <p:sldId id="290" r:id="rId34"/>
    <p:sldId id="291" r:id="rId35"/>
    <p:sldId id="571" r:id="rId36"/>
    <p:sldId id="295" r:id="rId37"/>
    <p:sldId id="564" r:id="rId38"/>
    <p:sldId id="563" r:id="rId39"/>
    <p:sldId id="565" r:id="rId40"/>
    <p:sldId id="292" r:id="rId41"/>
    <p:sldId id="293" r:id="rId42"/>
    <p:sldId id="544" r:id="rId43"/>
    <p:sldId id="549" r:id="rId44"/>
    <p:sldId id="54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414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4660"/>
  </p:normalViewPr>
  <p:slideViewPr>
    <p:cSldViewPr snapToGrid="0">
      <p:cViewPr varScale="1">
        <p:scale>
          <a:sx n="86" d="100"/>
          <a:sy n="86"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4047F-C6ED-4C47-ADB0-BCF39325AC75}"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A5D54-AC94-4AE2-9E40-6D6892AA214C}" type="slidenum">
              <a:rPr lang="en-US" smtClean="0"/>
              <a:t>‹#›</a:t>
            </a:fld>
            <a:endParaRPr lang="en-US"/>
          </a:p>
        </p:txBody>
      </p:sp>
    </p:spTree>
    <p:extLst>
      <p:ext uri="{BB962C8B-B14F-4D97-AF65-F5344CB8AC3E}">
        <p14:creationId xmlns:p14="http://schemas.microsoft.com/office/powerpoint/2010/main" val="3453688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a-IR" sz="1400" b="1" dirty="0">
                <a:cs typeface="B Mitra" panose="00000400000000000000" pitchFamily="2" charset="-78"/>
              </a:rPr>
              <a:t>شرایط احداث کارخانه خوراک دام در دامداری های شیری صنعتی</a:t>
            </a:r>
            <a:endParaRPr lang="en-US" sz="1400" b="1" dirty="0">
              <a:cs typeface="B Mitra" panose="00000400000000000000" pitchFamily="2" charset="-78"/>
            </a:endParaRPr>
          </a:p>
        </p:txBody>
      </p:sp>
      <p:sp>
        <p:nvSpPr>
          <p:cNvPr id="4" name="Slide Number Placeholder 3"/>
          <p:cNvSpPr>
            <a:spLocks noGrp="1"/>
          </p:cNvSpPr>
          <p:nvPr>
            <p:ph type="sldNum" sz="quarter" idx="5"/>
          </p:nvPr>
        </p:nvSpPr>
        <p:spPr/>
        <p:txBody>
          <a:bodyPr/>
          <a:lstStyle/>
          <a:p>
            <a:fld id="{48AA5D54-AC94-4AE2-9E40-6D6892AA214C}" type="slidenum">
              <a:rPr lang="en-US" smtClean="0"/>
              <a:t>5</a:t>
            </a:fld>
            <a:endParaRPr lang="en-US"/>
          </a:p>
        </p:txBody>
      </p:sp>
    </p:spTree>
    <p:extLst>
      <p:ext uri="{BB962C8B-B14F-4D97-AF65-F5344CB8AC3E}">
        <p14:creationId xmlns:p14="http://schemas.microsoft.com/office/powerpoint/2010/main" val="307227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a-IR" b="1" dirty="0">
                <a:cs typeface="B Mitra" panose="00000400000000000000" pitchFamily="2" charset="-78"/>
              </a:rPr>
              <a:t>کیفیت تغذیه دام به صورت مستقیم با میزان شیر تولیدی، ترکیب و میزان چربی و پروتئین آن ارتباط دارد و از همین طریق بر درآمد دامدار تاثیر می‏گذارد. </a:t>
            </a:r>
            <a:endParaRPr lang="en-US" b="1" dirty="0">
              <a:cs typeface="B Mitra" panose="00000400000000000000" pitchFamily="2" charset="-78"/>
            </a:endParaRPr>
          </a:p>
        </p:txBody>
      </p:sp>
      <p:sp>
        <p:nvSpPr>
          <p:cNvPr id="4" name="Slide Number Placeholder 3"/>
          <p:cNvSpPr>
            <a:spLocks noGrp="1"/>
          </p:cNvSpPr>
          <p:nvPr>
            <p:ph type="sldNum" sz="quarter" idx="5"/>
          </p:nvPr>
        </p:nvSpPr>
        <p:spPr/>
        <p:txBody>
          <a:bodyPr/>
          <a:lstStyle/>
          <a:p>
            <a:fld id="{48AA5D54-AC94-4AE2-9E40-6D6892AA214C}" type="slidenum">
              <a:rPr lang="en-US" smtClean="0"/>
              <a:t>12</a:t>
            </a:fld>
            <a:endParaRPr lang="en-US"/>
          </a:p>
        </p:txBody>
      </p:sp>
    </p:spTree>
    <p:extLst>
      <p:ext uri="{BB962C8B-B14F-4D97-AF65-F5344CB8AC3E}">
        <p14:creationId xmlns:p14="http://schemas.microsoft.com/office/powerpoint/2010/main" val="66504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93E41CF-B83A-4BA3-781B-26092A2874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619813-4AB9-42E1-BF7E-8D0690BA486E}"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a:extLst>
              <a:ext uri="{FF2B5EF4-FFF2-40B4-BE49-F238E27FC236}">
                <a16:creationId xmlns:a16="http://schemas.microsoft.com/office/drawing/2014/main" id="{42B1251E-9D9C-2DA4-9CE5-E9E67E9B651C}"/>
              </a:ext>
            </a:extLst>
          </p:cNvPr>
          <p:cNvSpPr>
            <a:spLocks noGrp="1" noRot="1" noChangeAspect="1" noChangeArrowheads="1" noTextEdit="1"/>
          </p:cNvSpPr>
          <p:nvPr>
            <p:ph type="sldImg"/>
          </p:nvPr>
        </p:nvSpPr>
        <p:spPr>
          <a:xfrm>
            <a:off x="1117600" y="736600"/>
            <a:ext cx="4360863" cy="2454275"/>
          </a:xfrm>
          <a:ln/>
        </p:spPr>
      </p:sp>
      <p:sp>
        <p:nvSpPr>
          <p:cNvPr id="52228" name="Rectangle 3">
            <a:extLst>
              <a:ext uri="{FF2B5EF4-FFF2-40B4-BE49-F238E27FC236}">
                <a16:creationId xmlns:a16="http://schemas.microsoft.com/office/drawing/2014/main" id="{21A54617-BA56-7954-F1A6-372429B1DBAE}"/>
              </a:ext>
            </a:extLst>
          </p:cNvPr>
          <p:cNvSpPr>
            <a:spLocks noGrp="1" noChangeArrowheads="1"/>
          </p:cNvSpPr>
          <p:nvPr>
            <p:ph type="body" idx="1"/>
          </p:nvPr>
        </p:nvSpPr>
        <p:spPr>
          <a:xfrm>
            <a:off x="369888" y="3519488"/>
            <a:ext cx="6002337" cy="5891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100"/>
              <a:t>   The remaining slides will help you to understand how risk management can be applied in your food operations.</a:t>
            </a:r>
          </a:p>
          <a:p>
            <a:endParaRPr lang="en-US" altLang="en-US" sz="1100"/>
          </a:p>
          <a:p>
            <a:r>
              <a:rPr lang="en-US" altLang="en-US" sz="1100"/>
              <a:t>Food service workers should be familiar with the concept of the Hazard Analysis Critical Control Point (HACCP) program. </a:t>
            </a:r>
          </a:p>
          <a:p>
            <a:pPr lvl="1">
              <a:buFontTx/>
              <a:buChar char="•"/>
            </a:pPr>
            <a:r>
              <a:rPr lang="en-US" altLang="en-US" sz="1100"/>
              <a:t>It is nothing more than a fancy way of saying “Food Risk Management”</a:t>
            </a:r>
          </a:p>
          <a:p>
            <a:pPr lvl="1">
              <a:buFontTx/>
              <a:buChar char="•"/>
            </a:pPr>
            <a:r>
              <a:rPr lang="en-US" altLang="en-US" sz="1100"/>
              <a:t>Leaders apply risk management when planning their operations; FM 100-14 provides guidance for the 5-step process. </a:t>
            </a:r>
          </a:p>
          <a:p>
            <a:pPr lvl="1">
              <a:buFontTx/>
              <a:buChar char="•"/>
            </a:pPr>
            <a:r>
              <a:rPr lang="en-US" altLang="en-US" sz="1100"/>
              <a:t>HACCP uses the same approach as the risk management process, only it defines 7 steps in its process.</a:t>
            </a:r>
          </a:p>
          <a:p>
            <a:pPr lvl="1">
              <a:buFontTx/>
              <a:buChar char="•"/>
            </a:pPr>
            <a:r>
              <a:rPr lang="en-US" altLang="en-US" sz="1100"/>
              <a:t>TB MED 530 (30 Oct 02), Chapter 12 and Appendix C, identifies requirements for development of a HACCP plan or program.</a:t>
            </a:r>
          </a:p>
          <a:p>
            <a:endParaRPr lang="en-US" altLang="en-US" sz="1100"/>
          </a:p>
          <a:p>
            <a:r>
              <a:rPr lang="en-US" altLang="en-US" sz="1100" b="1" u="sng"/>
              <a:t>Risk Management Process</a:t>
            </a:r>
          </a:p>
          <a:p>
            <a:endParaRPr lang="en-US" altLang="en-US" sz="1100"/>
          </a:p>
          <a:p>
            <a:r>
              <a:rPr lang="en-US" altLang="en-US" sz="1100"/>
              <a:t>Identify Hazards and Assess Hazards apply to HACCP Principle 1: Conduct a hazard analysis by identifying potentially hazardous foods and associated biological, physical, or chemical hazards.</a:t>
            </a:r>
          </a:p>
          <a:p>
            <a:pPr lvl="1"/>
            <a:endParaRPr lang="en-US" altLang="en-US" sz="1100"/>
          </a:p>
          <a:p>
            <a:r>
              <a:rPr lang="en-US" altLang="en-US" sz="1100"/>
              <a:t>Develop Controls involves HACCP Principles 2 and 3: Determine Critical Control Points and their associated Critical Limits.</a:t>
            </a:r>
          </a:p>
          <a:p>
            <a:pPr lvl="1"/>
            <a:endParaRPr lang="en-US" altLang="en-US" sz="1100"/>
          </a:p>
          <a:p>
            <a:r>
              <a:rPr lang="en-US" altLang="en-US" sz="1100"/>
              <a:t>Implement Controls is HACCP Principles 4 and 5: Monitor critical control points and Develop Corrective Actions.</a:t>
            </a:r>
          </a:p>
          <a:p>
            <a:pPr lvl="1"/>
            <a:endParaRPr lang="en-US" altLang="en-US" sz="1100"/>
          </a:p>
          <a:p>
            <a:r>
              <a:rPr lang="en-US" altLang="en-US" sz="1100"/>
              <a:t>Step 5 of the risk management process is to Supervise and Evaluate. This is the same as HACCP Principles 6 and 7: Verify Program and Record Keeping.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65F1-B488-9E82-8859-9DA51FB32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C410E6-35DE-A0FA-CAA4-9DBD9018B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08032-238E-6C2B-564F-E3E19BD8B150}"/>
              </a:ext>
            </a:extLst>
          </p:cNvPr>
          <p:cNvSpPr>
            <a:spLocks noGrp="1"/>
          </p:cNvSpPr>
          <p:nvPr>
            <p:ph type="dt" sz="half" idx="10"/>
          </p:nvPr>
        </p:nvSpPr>
        <p:spPr/>
        <p:txBody>
          <a:bodyPr/>
          <a:lstStyle/>
          <a:p>
            <a:pPr>
              <a:defRPr/>
            </a:pPr>
            <a:fld id="{1DDA760E-BA18-4977-9B97-067A17AF96D1}" type="datetime1">
              <a:rPr lang="en-US" smtClean="0"/>
              <a:t>12/14/2022</a:t>
            </a:fld>
            <a:endParaRPr lang="en-US"/>
          </a:p>
        </p:txBody>
      </p:sp>
      <p:sp>
        <p:nvSpPr>
          <p:cNvPr id="5" name="Footer Placeholder 4">
            <a:extLst>
              <a:ext uri="{FF2B5EF4-FFF2-40B4-BE49-F238E27FC236}">
                <a16:creationId xmlns:a16="http://schemas.microsoft.com/office/drawing/2014/main" id="{CED49565-8C12-7B8A-69BE-26D953FF893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C101359-E78C-050B-609C-C93D5D4F3356}"/>
              </a:ext>
            </a:extLst>
          </p:cNvPr>
          <p:cNvSpPr>
            <a:spLocks noGrp="1"/>
          </p:cNvSpPr>
          <p:nvPr>
            <p:ph type="sldNum" sz="quarter" idx="12"/>
          </p:nvPr>
        </p:nvSpPr>
        <p:spPr/>
        <p:txBody>
          <a:bodyPr/>
          <a:lstStyle/>
          <a:p>
            <a:pPr>
              <a:defRPr/>
            </a:pPr>
            <a:fld id="{B7A7DF01-0512-4214-8085-56E049B3CA9E}" type="slidenum">
              <a:rPr lang="en-US" altLang="en-US" smtClean="0"/>
              <a:pPr>
                <a:defRPr/>
              </a:pPr>
              <a:t>‹#›</a:t>
            </a:fld>
            <a:endParaRPr lang="en-US" altLang="en-US"/>
          </a:p>
        </p:txBody>
      </p:sp>
    </p:spTree>
    <p:extLst>
      <p:ext uri="{BB962C8B-B14F-4D97-AF65-F5344CB8AC3E}">
        <p14:creationId xmlns:p14="http://schemas.microsoft.com/office/powerpoint/2010/main" val="423577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DA2A-E835-8C57-3377-53837287A7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5DF24-41EE-5CD1-8BBC-14B3569A1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D55AB-6D09-F802-B64B-A2C6A18AA953}"/>
              </a:ext>
            </a:extLst>
          </p:cNvPr>
          <p:cNvSpPr>
            <a:spLocks noGrp="1"/>
          </p:cNvSpPr>
          <p:nvPr>
            <p:ph type="dt" sz="half" idx="10"/>
          </p:nvPr>
        </p:nvSpPr>
        <p:spPr/>
        <p:txBody>
          <a:bodyPr/>
          <a:lstStyle/>
          <a:p>
            <a:pPr>
              <a:defRPr/>
            </a:pPr>
            <a:fld id="{4408A62D-2C84-49D0-A4FE-8AC6831C8BAA}" type="datetime1">
              <a:rPr lang="en-US" smtClean="0"/>
              <a:t>12/14/2022</a:t>
            </a:fld>
            <a:endParaRPr lang="en-US"/>
          </a:p>
        </p:txBody>
      </p:sp>
      <p:sp>
        <p:nvSpPr>
          <p:cNvPr id="5" name="Footer Placeholder 4">
            <a:extLst>
              <a:ext uri="{FF2B5EF4-FFF2-40B4-BE49-F238E27FC236}">
                <a16:creationId xmlns:a16="http://schemas.microsoft.com/office/drawing/2014/main" id="{11483492-AC72-E4EE-5399-51DB4F83787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5157EEF-BED4-12B0-5453-DB078982B26C}"/>
              </a:ext>
            </a:extLst>
          </p:cNvPr>
          <p:cNvSpPr>
            <a:spLocks noGrp="1"/>
          </p:cNvSpPr>
          <p:nvPr>
            <p:ph type="sldNum" sz="quarter" idx="12"/>
          </p:nvPr>
        </p:nvSpPr>
        <p:spPr/>
        <p:txBody>
          <a:bodyPr/>
          <a:lstStyle/>
          <a:p>
            <a:pPr>
              <a:defRPr/>
            </a:pPr>
            <a:fld id="{B585FAEF-00FC-41DD-804F-E87026A558F0}" type="slidenum">
              <a:rPr lang="en-US" altLang="en-US" smtClean="0"/>
              <a:pPr>
                <a:defRPr/>
              </a:pPr>
              <a:t>‹#›</a:t>
            </a:fld>
            <a:endParaRPr lang="en-US" altLang="en-US"/>
          </a:p>
        </p:txBody>
      </p:sp>
    </p:spTree>
    <p:extLst>
      <p:ext uri="{BB962C8B-B14F-4D97-AF65-F5344CB8AC3E}">
        <p14:creationId xmlns:p14="http://schemas.microsoft.com/office/powerpoint/2010/main" val="212568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16A5C-55E1-451C-FDB3-796B1AF906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9E6FD-9604-970C-A1FD-56252056B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B8368-3F7C-4C45-A10E-29877C85F4C7}"/>
              </a:ext>
            </a:extLst>
          </p:cNvPr>
          <p:cNvSpPr>
            <a:spLocks noGrp="1"/>
          </p:cNvSpPr>
          <p:nvPr>
            <p:ph type="dt" sz="half" idx="10"/>
          </p:nvPr>
        </p:nvSpPr>
        <p:spPr/>
        <p:txBody>
          <a:bodyPr/>
          <a:lstStyle/>
          <a:p>
            <a:pPr>
              <a:defRPr/>
            </a:pPr>
            <a:fld id="{31D4B250-D614-488B-927A-044350D3A16B}" type="datetime1">
              <a:rPr lang="en-US" smtClean="0"/>
              <a:t>12/14/2022</a:t>
            </a:fld>
            <a:endParaRPr lang="en-US"/>
          </a:p>
        </p:txBody>
      </p:sp>
      <p:sp>
        <p:nvSpPr>
          <p:cNvPr id="5" name="Footer Placeholder 4">
            <a:extLst>
              <a:ext uri="{FF2B5EF4-FFF2-40B4-BE49-F238E27FC236}">
                <a16:creationId xmlns:a16="http://schemas.microsoft.com/office/drawing/2014/main" id="{B63C470F-ED89-EB1E-4665-9A9C05A7601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6AD0EE7-7B18-2C73-A778-74514DB4248E}"/>
              </a:ext>
            </a:extLst>
          </p:cNvPr>
          <p:cNvSpPr>
            <a:spLocks noGrp="1"/>
          </p:cNvSpPr>
          <p:nvPr>
            <p:ph type="sldNum" sz="quarter" idx="12"/>
          </p:nvPr>
        </p:nvSpPr>
        <p:spPr/>
        <p:txBody>
          <a:bodyPr/>
          <a:lstStyle/>
          <a:p>
            <a:pPr>
              <a:defRPr/>
            </a:pPr>
            <a:fld id="{666C0F20-91C0-4092-9AED-C3B20F07A075}" type="slidenum">
              <a:rPr lang="en-US" altLang="en-US" smtClean="0"/>
              <a:pPr>
                <a:defRPr/>
              </a:pPr>
              <a:t>‹#›</a:t>
            </a:fld>
            <a:endParaRPr lang="en-US" altLang="en-US"/>
          </a:p>
        </p:txBody>
      </p:sp>
    </p:spTree>
    <p:extLst>
      <p:ext uri="{BB962C8B-B14F-4D97-AF65-F5344CB8AC3E}">
        <p14:creationId xmlns:p14="http://schemas.microsoft.com/office/powerpoint/2010/main" val="140551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D0F7A99-1BD8-40C8-AD35-E9F2AF59FDD7}" type="datetime1">
              <a:rPr lang="en-US" smtClean="0"/>
              <a:t>12/14/2022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862147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2F4A4-C30F-4093-9A3B-AEC6A03BE959}"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2546938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AE3C79-7B7B-4474-9FE4-E97A86427285}"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1357445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1FFC6F-0F44-432A-B579-F234C7105075}"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1256960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D123C-F2BA-4665-98FE-03789C4381FF}" type="datetime1">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426354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33FD08-8415-4941-81E7-86A406492D05}" type="datetime1">
              <a:rPr lang="en-US" smtClean="0"/>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1806884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56D8B-BF78-45C8-84F4-B9A764D011C3}" type="datetime1">
              <a:rPr lang="en-US" smtClean="0"/>
              <a:t>12/14/2022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741377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5FE81F-FEDC-4E2E-9918-3D63497C5F8F}"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263686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7857-052E-D35A-0A0D-77C839F6C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6EF84-7F65-5AB0-965A-497C3C0DB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023CE-C6C0-56B5-DF4A-76FA5C553F7F}"/>
              </a:ext>
            </a:extLst>
          </p:cNvPr>
          <p:cNvSpPr>
            <a:spLocks noGrp="1"/>
          </p:cNvSpPr>
          <p:nvPr>
            <p:ph type="dt" sz="half" idx="10"/>
          </p:nvPr>
        </p:nvSpPr>
        <p:spPr/>
        <p:txBody>
          <a:bodyPr/>
          <a:lstStyle/>
          <a:p>
            <a:pPr>
              <a:defRPr/>
            </a:pPr>
            <a:fld id="{DE0C6190-160A-4E5D-9C65-20C8E25D38A6}" type="datetime1">
              <a:rPr lang="en-US" smtClean="0"/>
              <a:t>12/14/2022</a:t>
            </a:fld>
            <a:endParaRPr lang="en-US"/>
          </a:p>
        </p:txBody>
      </p:sp>
      <p:sp>
        <p:nvSpPr>
          <p:cNvPr id="5" name="Footer Placeholder 4">
            <a:extLst>
              <a:ext uri="{FF2B5EF4-FFF2-40B4-BE49-F238E27FC236}">
                <a16:creationId xmlns:a16="http://schemas.microsoft.com/office/drawing/2014/main" id="{F718609A-A370-CE52-45E1-14BE26FDFF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59C4B3B-2185-767A-4A0F-7FE3962372CD}"/>
              </a:ext>
            </a:extLst>
          </p:cNvPr>
          <p:cNvSpPr>
            <a:spLocks noGrp="1"/>
          </p:cNvSpPr>
          <p:nvPr>
            <p:ph type="sldNum" sz="quarter" idx="12"/>
          </p:nvPr>
        </p:nvSpPr>
        <p:spPr/>
        <p:txBody>
          <a:bodyPr/>
          <a:lstStyle/>
          <a:p>
            <a:pPr>
              <a:defRPr/>
            </a:pPr>
            <a:fld id="{D1491AB9-9833-4D0B-919D-412AF5D38FD2}" type="slidenum">
              <a:rPr lang="en-US" altLang="en-US" smtClean="0"/>
              <a:pPr>
                <a:defRPr/>
              </a:pPr>
              <a:t>‹#›</a:t>
            </a:fld>
            <a:endParaRPr lang="en-US" altLang="en-US"/>
          </a:p>
        </p:txBody>
      </p:sp>
    </p:spTree>
    <p:extLst>
      <p:ext uri="{BB962C8B-B14F-4D97-AF65-F5344CB8AC3E}">
        <p14:creationId xmlns:p14="http://schemas.microsoft.com/office/powerpoint/2010/main" val="2827563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79AD8-BA4F-49BC-AB22-200FC7BE25E5}"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488526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816366-EC95-463E-9F9C-2DE92940E5D3}" type="datetime1">
              <a:rPr lang="en-US" smtClean="0"/>
              <a:t>12/14/2022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3912296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2D0592C-9D25-4B6D-9762-692487D84C0E}"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269956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B281374-209C-403B-9800-14DBF2998204}"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531672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A9131-258D-4B8F-90F9-18B4805A0049}"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3720718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645824D-550D-48BB-AC01-F3A7E43FA297}" type="datetime1">
              <a:rPr lang="en-US" smtClean="0"/>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152786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A514069-AD39-41CA-B310-8831C12B331C}" type="datetime1">
              <a:rPr lang="en-US" smtClean="0"/>
              <a:t>12/14/2022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905333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8BED607-B0FB-45D3-854B-C98A8B821885}"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136655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AEF8D34-7F99-4D4E-810E-162AC59C38C0}" type="datetime1">
              <a:rPr lang="en-US" smtClean="0"/>
              <a:t>12/14/2022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DC7399-342C-441B-8831-CDA87B369D1A}" type="slidenum">
              <a:rPr lang="en-US" smtClean="0"/>
              <a:t>‹#›</a:t>
            </a:fld>
            <a:endParaRPr lang="en-US"/>
          </a:p>
        </p:txBody>
      </p:sp>
    </p:spTree>
    <p:extLst>
      <p:ext uri="{BB962C8B-B14F-4D97-AF65-F5344CB8AC3E}">
        <p14:creationId xmlns:p14="http://schemas.microsoft.com/office/powerpoint/2010/main" val="83749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pic>
        <p:nvPicPr>
          <p:cNvPr id="5" name="Picture 4"/>
          <p:cNvPicPr>
            <a:picLocks noChangeAspect="1"/>
          </p:cNvPicPr>
          <p:nvPr userDrawn="1"/>
        </p:nvPicPr>
        <p:blipFill>
          <a:blip r:embed="rId2"/>
          <a:stretch>
            <a:fillRect/>
          </a:stretch>
        </p:blipFill>
        <p:spPr>
          <a:xfrm>
            <a:off x="17264" y="6407240"/>
            <a:ext cx="12174736" cy="448056"/>
          </a:xfrm>
          <a:prstGeom prst="rect">
            <a:avLst/>
          </a:prstGeom>
        </p:spPr>
      </p:pic>
    </p:spTree>
    <p:extLst>
      <p:ext uri="{BB962C8B-B14F-4D97-AF65-F5344CB8AC3E}">
        <p14:creationId xmlns:p14="http://schemas.microsoft.com/office/powerpoint/2010/main" val="81024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D68F-111A-A96A-39FC-4E7565B6CA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CBB914-7196-4B1D-C16D-B1F59B3AE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9C42FA-4245-DFE8-BF8C-744232245DA0}"/>
              </a:ext>
            </a:extLst>
          </p:cNvPr>
          <p:cNvSpPr>
            <a:spLocks noGrp="1"/>
          </p:cNvSpPr>
          <p:nvPr>
            <p:ph type="dt" sz="half" idx="10"/>
          </p:nvPr>
        </p:nvSpPr>
        <p:spPr/>
        <p:txBody>
          <a:bodyPr/>
          <a:lstStyle/>
          <a:p>
            <a:pPr>
              <a:defRPr/>
            </a:pPr>
            <a:fld id="{9BD5BBF4-B02C-4A9A-9CC2-E0DD53458AD1}" type="datetime1">
              <a:rPr lang="en-US" smtClean="0"/>
              <a:t>12/14/2022</a:t>
            </a:fld>
            <a:endParaRPr lang="en-US"/>
          </a:p>
        </p:txBody>
      </p:sp>
      <p:sp>
        <p:nvSpPr>
          <p:cNvPr id="5" name="Footer Placeholder 4">
            <a:extLst>
              <a:ext uri="{FF2B5EF4-FFF2-40B4-BE49-F238E27FC236}">
                <a16:creationId xmlns:a16="http://schemas.microsoft.com/office/drawing/2014/main" id="{6B52E7D1-3EC5-DE36-6D1D-66019B44556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7DEA5F0-BAD8-D660-08E9-B15A6BBCE9C4}"/>
              </a:ext>
            </a:extLst>
          </p:cNvPr>
          <p:cNvSpPr>
            <a:spLocks noGrp="1"/>
          </p:cNvSpPr>
          <p:nvPr>
            <p:ph type="sldNum" sz="quarter" idx="12"/>
          </p:nvPr>
        </p:nvSpPr>
        <p:spPr/>
        <p:txBody>
          <a:bodyPr/>
          <a:lstStyle/>
          <a:p>
            <a:pPr>
              <a:defRPr/>
            </a:pPr>
            <a:fld id="{BB153C00-5FC0-4E44-8F73-D040A9282752}" type="slidenum">
              <a:rPr lang="en-US" altLang="en-US" smtClean="0"/>
              <a:pPr>
                <a:defRPr/>
              </a:pPr>
              <a:t>‹#›</a:t>
            </a:fld>
            <a:endParaRPr lang="en-US" altLang="en-US"/>
          </a:p>
        </p:txBody>
      </p:sp>
    </p:spTree>
    <p:extLst>
      <p:ext uri="{BB962C8B-B14F-4D97-AF65-F5344CB8AC3E}">
        <p14:creationId xmlns:p14="http://schemas.microsoft.com/office/powerpoint/2010/main" val="147008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8C21-7F67-AC51-1769-5AD5B5A2A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9F26D-D474-3CCF-76E7-51FA42E8B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4059BC-61FB-2236-9487-611F84CB59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6FAB75-2291-7A5A-5587-19F65B5A5F16}"/>
              </a:ext>
            </a:extLst>
          </p:cNvPr>
          <p:cNvSpPr>
            <a:spLocks noGrp="1"/>
          </p:cNvSpPr>
          <p:nvPr>
            <p:ph type="dt" sz="half" idx="10"/>
          </p:nvPr>
        </p:nvSpPr>
        <p:spPr/>
        <p:txBody>
          <a:bodyPr/>
          <a:lstStyle/>
          <a:p>
            <a:pPr>
              <a:defRPr/>
            </a:pPr>
            <a:fld id="{85B9CF88-8FC1-477E-BEDA-0815EA484C47}" type="datetime1">
              <a:rPr lang="en-US" smtClean="0"/>
              <a:t>12/14/2022</a:t>
            </a:fld>
            <a:endParaRPr lang="en-US"/>
          </a:p>
        </p:txBody>
      </p:sp>
      <p:sp>
        <p:nvSpPr>
          <p:cNvPr id="6" name="Footer Placeholder 5">
            <a:extLst>
              <a:ext uri="{FF2B5EF4-FFF2-40B4-BE49-F238E27FC236}">
                <a16:creationId xmlns:a16="http://schemas.microsoft.com/office/drawing/2014/main" id="{3BD8AE18-2C67-839A-F23F-4D14A425088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E558AD4-A1CA-FDB3-8F4A-5068222ED39B}"/>
              </a:ext>
            </a:extLst>
          </p:cNvPr>
          <p:cNvSpPr>
            <a:spLocks noGrp="1"/>
          </p:cNvSpPr>
          <p:nvPr>
            <p:ph type="sldNum" sz="quarter" idx="12"/>
          </p:nvPr>
        </p:nvSpPr>
        <p:spPr/>
        <p:txBody>
          <a:bodyPr/>
          <a:lstStyle/>
          <a:p>
            <a:pPr>
              <a:defRPr/>
            </a:pPr>
            <a:fld id="{F5E6EA07-6D12-4A82-A7E6-DFB036344DFD}" type="slidenum">
              <a:rPr lang="en-US" altLang="en-US" smtClean="0"/>
              <a:pPr>
                <a:defRPr/>
              </a:pPr>
              <a:t>‹#›</a:t>
            </a:fld>
            <a:endParaRPr lang="en-US" altLang="en-US"/>
          </a:p>
        </p:txBody>
      </p:sp>
    </p:spTree>
    <p:extLst>
      <p:ext uri="{BB962C8B-B14F-4D97-AF65-F5344CB8AC3E}">
        <p14:creationId xmlns:p14="http://schemas.microsoft.com/office/powerpoint/2010/main" val="290890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8AF-318C-26B9-9053-34B3C4FB23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D3E4C-FAAF-3A27-6305-45C8331EED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E0C7D8-12C0-B663-8CEB-F1E532A12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D7197-34C1-9B55-CC9D-C8B952B456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CCC008-CDB6-4FF8-E496-F2A9BAF2F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C66B0-F906-70E5-CA8B-4B920E496CCB}"/>
              </a:ext>
            </a:extLst>
          </p:cNvPr>
          <p:cNvSpPr>
            <a:spLocks noGrp="1"/>
          </p:cNvSpPr>
          <p:nvPr>
            <p:ph type="dt" sz="half" idx="10"/>
          </p:nvPr>
        </p:nvSpPr>
        <p:spPr/>
        <p:txBody>
          <a:bodyPr/>
          <a:lstStyle/>
          <a:p>
            <a:pPr>
              <a:defRPr/>
            </a:pPr>
            <a:fld id="{D1C03DBC-D2DE-46B8-BA8C-24FA16800F9E}" type="datetime1">
              <a:rPr lang="en-US" smtClean="0"/>
              <a:t>12/14/2022</a:t>
            </a:fld>
            <a:endParaRPr lang="en-US"/>
          </a:p>
        </p:txBody>
      </p:sp>
      <p:sp>
        <p:nvSpPr>
          <p:cNvPr id="8" name="Footer Placeholder 7">
            <a:extLst>
              <a:ext uri="{FF2B5EF4-FFF2-40B4-BE49-F238E27FC236}">
                <a16:creationId xmlns:a16="http://schemas.microsoft.com/office/drawing/2014/main" id="{09F83090-AFA3-F02B-7C15-56A0FE73921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541B5A89-3D9E-9BD8-0561-9A13DC2EA746}"/>
              </a:ext>
            </a:extLst>
          </p:cNvPr>
          <p:cNvSpPr>
            <a:spLocks noGrp="1"/>
          </p:cNvSpPr>
          <p:nvPr>
            <p:ph type="sldNum" sz="quarter" idx="12"/>
          </p:nvPr>
        </p:nvSpPr>
        <p:spPr/>
        <p:txBody>
          <a:bodyPr/>
          <a:lstStyle/>
          <a:p>
            <a:pPr>
              <a:defRPr/>
            </a:pPr>
            <a:fld id="{5E6D29B3-F79F-4E8A-96A1-CD3CDEE352D9}" type="slidenum">
              <a:rPr lang="en-US" altLang="en-US" smtClean="0"/>
              <a:pPr>
                <a:defRPr/>
              </a:pPr>
              <a:t>‹#›</a:t>
            </a:fld>
            <a:endParaRPr lang="en-US" altLang="en-US"/>
          </a:p>
        </p:txBody>
      </p:sp>
    </p:spTree>
    <p:extLst>
      <p:ext uri="{BB962C8B-B14F-4D97-AF65-F5344CB8AC3E}">
        <p14:creationId xmlns:p14="http://schemas.microsoft.com/office/powerpoint/2010/main" val="199757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B6E1-776B-859B-9933-E09502AB5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35C30F-82AD-C047-E496-C68D22AA262C}"/>
              </a:ext>
            </a:extLst>
          </p:cNvPr>
          <p:cNvSpPr>
            <a:spLocks noGrp="1"/>
          </p:cNvSpPr>
          <p:nvPr>
            <p:ph type="dt" sz="half" idx="10"/>
          </p:nvPr>
        </p:nvSpPr>
        <p:spPr/>
        <p:txBody>
          <a:bodyPr/>
          <a:lstStyle/>
          <a:p>
            <a:pPr>
              <a:defRPr/>
            </a:pPr>
            <a:fld id="{23483AF7-E78F-4D18-9652-13F68A496E6A}" type="datetime1">
              <a:rPr lang="en-US" smtClean="0"/>
              <a:t>12/14/2022</a:t>
            </a:fld>
            <a:endParaRPr lang="en-US"/>
          </a:p>
        </p:txBody>
      </p:sp>
      <p:sp>
        <p:nvSpPr>
          <p:cNvPr id="4" name="Footer Placeholder 3">
            <a:extLst>
              <a:ext uri="{FF2B5EF4-FFF2-40B4-BE49-F238E27FC236}">
                <a16:creationId xmlns:a16="http://schemas.microsoft.com/office/drawing/2014/main" id="{D65EDB98-72AC-8B8C-C69C-A8F5AD97ABB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B35402E-E24B-BE6C-4AC6-8285A3405AFB}"/>
              </a:ext>
            </a:extLst>
          </p:cNvPr>
          <p:cNvSpPr>
            <a:spLocks noGrp="1"/>
          </p:cNvSpPr>
          <p:nvPr>
            <p:ph type="sldNum" sz="quarter" idx="12"/>
          </p:nvPr>
        </p:nvSpPr>
        <p:spPr/>
        <p:txBody>
          <a:bodyPr/>
          <a:lstStyle/>
          <a:p>
            <a:pPr>
              <a:defRPr/>
            </a:pPr>
            <a:fld id="{12961CD8-32A6-4417-AABD-04CE160D200A}" type="slidenum">
              <a:rPr lang="en-US" altLang="en-US" smtClean="0"/>
              <a:pPr>
                <a:defRPr/>
              </a:pPr>
              <a:t>‹#›</a:t>
            </a:fld>
            <a:endParaRPr lang="en-US" altLang="en-US"/>
          </a:p>
        </p:txBody>
      </p:sp>
    </p:spTree>
    <p:extLst>
      <p:ext uri="{BB962C8B-B14F-4D97-AF65-F5344CB8AC3E}">
        <p14:creationId xmlns:p14="http://schemas.microsoft.com/office/powerpoint/2010/main" val="87865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FC871-90C7-4251-6591-26026FE75E8A}"/>
              </a:ext>
            </a:extLst>
          </p:cNvPr>
          <p:cNvSpPr>
            <a:spLocks noGrp="1"/>
          </p:cNvSpPr>
          <p:nvPr>
            <p:ph type="dt" sz="half" idx="10"/>
          </p:nvPr>
        </p:nvSpPr>
        <p:spPr/>
        <p:txBody>
          <a:bodyPr/>
          <a:lstStyle/>
          <a:p>
            <a:pPr>
              <a:defRPr/>
            </a:pPr>
            <a:fld id="{FEFFE866-980A-4952-8B51-701AD7A88380}" type="datetime1">
              <a:rPr lang="en-US" smtClean="0"/>
              <a:t>12/14/2022</a:t>
            </a:fld>
            <a:endParaRPr lang="en-US"/>
          </a:p>
        </p:txBody>
      </p:sp>
      <p:sp>
        <p:nvSpPr>
          <p:cNvPr id="3" name="Footer Placeholder 2">
            <a:extLst>
              <a:ext uri="{FF2B5EF4-FFF2-40B4-BE49-F238E27FC236}">
                <a16:creationId xmlns:a16="http://schemas.microsoft.com/office/drawing/2014/main" id="{C6AB9581-B79F-8001-CFFB-50F91014071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F4C8571-23F4-3B8E-0E62-EB804898C6C9}"/>
              </a:ext>
            </a:extLst>
          </p:cNvPr>
          <p:cNvSpPr>
            <a:spLocks noGrp="1"/>
          </p:cNvSpPr>
          <p:nvPr>
            <p:ph type="sldNum" sz="quarter" idx="12"/>
          </p:nvPr>
        </p:nvSpPr>
        <p:spPr/>
        <p:txBody>
          <a:bodyPr/>
          <a:lstStyle/>
          <a:p>
            <a:pPr>
              <a:defRPr/>
            </a:pPr>
            <a:fld id="{EE924420-F09B-4DD3-8766-EACEBE74FDC6}" type="slidenum">
              <a:rPr lang="en-US" altLang="en-US" smtClean="0"/>
              <a:pPr>
                <a:defRPr/>
              </a:pPr>
              <a:t>‹#›</a:t>
            </a:fld>
            <a:endParaRPr lang="en-US" altLang="en-US"/>
          </a:p>
        </p:txBody>
      </p:sp>
    </p:spTree>
    <p:extLst>
      <p:ext uri="{BB962C8B-B14F-4D97-AF65-F5344CB8AC3E}">
        <p14:creationId xmlns:p14="http://schemas.microsoft.com/office/powerpoint/2010/main" val="16831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BE06-00B7-BC05-9C0C-3A7B9A177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D4B846-2EF4-1A25-E98C-60E22E7C8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AA3315-84BD-980B-B102-3EDC84F7D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2CE09-219C-2385-979C-425543C96B89}"/>
              </a:ext>
            </a:extLst>
          </p:cNvPr>
          <p:cNvSpPr>
            <a:spLocks noGrp="1"/>
          </p:cNvSpPr>
          <p:nvPr>
            <p:ph type="dt" sz="half" idx="10"/>
          </p:nvPr>
        </p:nvSpPr>
        <p:spPr/>
        <p:txBody>
          <a:bodyPr/>
          <a:lstStyle/>
          <a:p>
            <a:pPr>
              <a:defRPr/>
            </a:pPr>
            <a:fld id="{9786FED6-9675-48EC-83D9-B800C25A481D}" type="datetime1">
              <a:rPr lang="en-US" smtClean="0"/>
              <a:t>12/14/2022</a:t>
            </a:fld>
            <a:endParaRPr lang="en-US"/>
          </a:p>
        </p:txBody>
      </p:sp>
      <p:sp>
        <p:nvSpPr>
          <p:cNvPr id="6" name="Footer Placeholder 5">
            <a:extLst>
              <a:ext uri="{FF2B5EF4-FFF2-40B4-BE49-F238E27FC236}">
                <a16:creationId xmlns:a16="http://schemas.microsoft.com/office/drawing/2014/main" id="{F33B65FD-829C-C8D3-B5FC-FBCC09AA11F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5B5B691-8966-26C8-B1EA-97A49560243D}"/>
              </a:ext>
            </a:extLst>
          </p:cNvPr>
          <p:cNvSpPr>
            <a:spLocks noGrp="1"/>
          </p:cNvSpPr>
          <p:nvPr>
            <p:ph type="sldNum" sz="quarter" idx="12"/>
          </p:nvPr>
        </p:nvSpPr>
        <p:spPr/>
        <p:txBody>
          <a:bodyPr/>
          <a:lstStyle/>
          <a:p>
            <a:pPr>
              <a:defRPr/>
            </a:pPr>
            <a:fld id="{FDAA7C8E-C8DA-4310-9483-BE4FBBA33EAD}" type="slidenum">
              <a:rPr lang="en-US" altLang="en-US" smtClean="0"/>
              <a:pPr>
                <a:defRPr/>
              </a:pPr>
              <a:t>‹#›</a:t>
            </a:fld>
            <a:endParaRPr lang="en-US" altLang="en-US"/>
          </a:p>
        </p:txBody>
      </p:sp>
    </p:spTree>
    <p:extLst>
      <p:ext uri="{BB962C8B-B14F-4D97-AF65-F5344CB8AC3E}">
        <p14:creationId xmlns:p14="http://schemas.microsoft.com/office/powerpoint/2010/main" val="150241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DF4E-5ACC-D6D8-655B-D77248E57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28D7AF-8673-AB2D-DBDF-52AC42421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DA54B-E65F-5EDE-B8EE-017CE0F23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D07814-F9A8-F1BF-63DB-05F947275DEB}"/>
              </a:ext>
            </a:extLst>
          </p:cNvPr>
          <p:cNvSpPr>
            <a:spLocks noGrp="1"/>
          </p:cNvSpPr>
          <p:nvPr>
            <p:ph type="dt" sz="half" idx="10"/>
          </p:nvPr>
        </p:nvSpPr>
        <p:spPr/>
        <p:txBody>
          <a:bodyPr/>
          <a:lstStyle/>
          <a:p>
            <a:pPr>
              <a:defRPr/>
            </a:pPr>
            <a:fld id="{E3F365F8-45C1-431C-940C-7E2C8B2598C6}" type="datetime1">
              <a:rPr lang="en-US" smtClean="0"/>
              <a:t>12/14/2022</a:t>
            </a:fld>
            <a:endParaRPr lang="en-US"/>
          </a:p>
        </p:txBody>
      </p:sp>
      <p:sp>
        <p:nvSpPr>
          <p:cNvPr id="6" name="Footer Placeholder 5">
            <a:extLst>
              <a:ext uri="{FF2B5EF4-FFF2-40B4-BE49-F238E27FC236}">
                <a16:creationId xmlns:a16="http://schemas.microsoft.com/office/drawing/2014/main" id="{4019107F-11DE-D4B2-FF1C-094E9D48B3F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529C4FB-D5EA-BDEC-B9A4-53F9593DF167}"/>
              </a:ext>
            </a:extLst>
          </p:cNvPr>
          <p:cNvSpPr>
            <a:spLocks noGrp="1"/>
          </p:cNvSpPr>
          <p:nvPr>
            <p:ph type="sldNum" sz="quarter" idx="12"/>
          </p:nvPr>
        </p:nvSpPr>
        <p:spPr/>
        <p:txBody>
          <a:bodyPr/>
          <a:lstStyle/>
          <a:p>
            <a:pPr>
              <a:defRPr/>
            </a:pPr>
            <a:fld id="{B98719B3-C904-4A4B-A031-862CCF4EF31E}" type="slidenum">
              <a:rPr lang="en-US" altLang="en-US" smtClean="0"/>
              <a:pPr>
                <a:defRPr/>
              </a:pPr>
              <a:t>‹#›</a:t>
            </a:fld>
            <a:endParaRPr lang="en-US" altLang="en-US"/>
          </a:p>
        </p:txBody>
      </p:sp>
    </p:spTree>
    <p:extLst>
      <p:ext uri="{BB962C8B-B14F-4D97-AF65-F5344CB8AC3E}">
        <p14:creationId xmlns:p14="http://schemas.microsoft.com/office/powerpoint/2010/main" val="214493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92585-B856-8ADD-ABE5-C51AD60C6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D80E0-75A0-C421-A7D2-F19CE42608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2FE4F-181A-2825-7251-F8A905071B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DE85B-2B83-43F9-86EF-F54373D7BF62}" type="datetime1">
              <a:rPr lang="en-US" smtClean="0"/>
              <a:t>12/14/2022</a:t>
            </a:fld>
            <a:endParaRPr lang="en-US"/>
          </a:p>
        </p:txBody>
      </p:sp>
      <p:sp>
        <p:nvSpPr>
          <p:cNvPr id="5" name="Footer Placeholder 4">
            <a:extLst>
              <a:ext uri="{FF2B5EF4-FFF2-40B4-BE49-F238E27FC236}">
                <a16:creationId xmlns:a16="http://schemas.microsoft.com/office/drawing/2014/main" id="{19EC4E90-72AF-912B-2DC7-CE540DA29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841FA-69BF-2665-112F-BD5ED755F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C7399-342C-441B-8831-CDA87B369D1A}" type="slidenum">
              <a:rPr lang="en-US" smtClean="0"/>
              <a:t>‹#›</a:t>
            </a:fld>
            <a:endParaRPr lang="en-US"/>
          </a:p>
        </p:txBody>
      </p:sp>
    </p:spTree>
    <p:extLst>
      <p:ext uri="{BB962C8B-B14F-4D97-AF65-F5344CB8AC3E}">
        <p14:creationId xmlns:p14="http://schemas.microsoft.com/office/powerpoint/2010/main" val="226869738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D197254-0D95-45AC-A707-E52994EF1BAA}" type="datetime1">
              <a:rPr lang="en-US" smtClean="0"/>
              <a:t>12/14/2022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0DC7399-342C-441B-8831-CDA87B369D1A}" type="slidenum">
              <a:rPr lang="en-US" smtClean="0"/>
              <a:t>‹#›</a:t>
            </a:fld>
            <a:endParaRPr lang="en-US"/>
          </a:p>
        </p:txBody>
      </p:sp>
    </p:spTree>
    <p:extLst>
      <p:ext uri="{BB962C8B-B14F-4D97-AF65-F5344CB8AC3E}">
        <p14:creationId xmlns:p14="http://schemas.microsoft.com/office/powerpoint/2010/main" val="428087001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Lst>
  <p:hf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fa.wikipedia.org/wiki/%D8%A2%D9%81%D8%AA_(%D8%A7%D8%B1%DA%AF%D8%A7%D9%86%DB%8C%D8%B3%D9%85)" TargetMode="External"/><Relationship Id="rId2" Type="http://schemas.openxmlformats.org/officeDocument/2006/relationships/hyperlink" Target="https://fa.wikipedia.org/wiki/%D8%A8%DB%8C%D9%85%D8%A7%D8%B1%DB%8C_%D8%B9%D9%81%D9%88%D9%86%DB%8C"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solidFill>
            <a:schemeClr val="tx2">
              <a:lumMod val="40000"/>
              <a:lumOff val="60000"/>
            </a:schemeClr>
          </a:solidFill>
        </p:spPr>
        <p:txBody>
          <a:bodyPr>
            <a:normAutofit/>
          </a:bodyPr>
          <a:lstStyle/>
          <a:p>
            <a:pPr algn="ctr" rtl="1"/>
            <a:endParaRPr lang="fa-IR" sz="5400" dirty="0" smtClean="0"/>
          </a:p>
          <a:p>
            <a:pPr marL="0" indent="0" algn="ctr" rtl="1">
              <a:buNone/>
            </a:pPr>
            <a:r>
              <a:rPr lang="fa-IR" sz="5400" dirty="0" smtClean="0"/>
              <a:t>بنام خداوند بخشنده مهربان</a:t>
            </a:r>
            <a:endParaRPr lang="en-US" sz="5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C7399-342C-441B-8831-CDA87B369D1A}" type="slidenum">
              <a:rPr lang="en-US" smtClean="0"/>
              <a:t>1</a:t>
            </a:fld>
            <a:endParaRPr lang="en-US"/>
          </a:p>
        </p:txBody>
      </p:sp>
    </p:spTree>
    <p:extLst>
      <p:ext uri="{BB962C8B-B14F-4D97-AF65-F5344CB8AC3E}">
        <p14:creationId xmlns:p14="http://schemas.microsoft.com/office/powerpoint/2010/main" val="2629344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A6AD2E-9B67-41C0-7BA8-C97ED3322C3A}"/>
              </a:ext>
            </a:extLst>
          </p:cNvPr>
          <p:cNvSpPr>
            <a:spLocks noGrp="1"/>
          </p:cNvSpPr>
          <p:nvPr>
            <p:ph idx="1"/>
          </p:nvPr>
        </p:nvSpPr>
        <p:spPr>
          <a:xfrm>
            <a:off x="368136" y="2327564"/>
            <a:ext cx="11020300" cy="4417620"/>
          </a:xfrm>
          <a:solidFill>
            <a:schemeClr val="tx2">
              <a:lumMod val="20000"/>
              <a:lumOff val="80000"/>
            </a:schemeClr>
          </a:solidFill>
        </p:spPr>
        <p:txBody>
          <a:bodyPr>
            <a:normAutofit lnSpcReduction="10000"/>
          </a:bodyPr>
          <a:lstStyle/>
          <a:p>
            <a:pPr algn="just" rtl="1">
              <a:lnSpc>
                <a:spcPct val="150000"/>
              </a:lnSpc>
            </a:pPr>
            <a:r>
              <a:rPr lang="fa-IR" sz="2000" b="1" i="0" dirty="0">
                <a:solidFill>
                  <a:schemeClr val="tx1"/>
                </a:solidFill>
                <a:effectLst/>
                <a:latin typeface="Tahoma" panose="020B0604030504040204" pitchFamily="34" charset="0"/>
                <a:cs typeface="B Mitra" panose="00000400000000000000" pitchFamily="2" charset="-78"/>
              </a:rPr>
              <a:t>امنیت‌زیستی </a:t>
            </a:r>
            <a:r>
              <a:rPr lang="en-US" sz="2000" b="1" i="0" dirty="0">
                <a:solidFill>
                  <a:schemeClr val="tx1"/>
                </a:solidFill>
                <a:effectLst/>
                <a:latin typeface="Tahoma" panose="020B0604030504040204" pitchFamily="34" charset="0"/>
                <a:cs typeface="B Mitra" panose="00000400000000000000" pitchFamily="2" charset="-78"/>
              </a:rPr>
              <a:t>:Biosecurity</a:t>
            </a:r>
            <a:r>
              <a:rPr lang="fa-IR" sz="2000" b="1" i="0" dirty="0">
                <a:solidFill>
                  <a:schemeClr val="tx1"/>
                </a:solidFill>
                <a:effectLst/>
                <a:latin typeface="Tahoma" panose="020B0604030504040204" pitchFamily="34" charset="0"/>
                <a:cs typeface="B Mitra" panose="00000400000000000000" pitchFamily="2" charset="-78"/>
              </a:rPr>
              <a:t> </a:t>
            </a:r>
            <a:r>
              <a:rPr lang="fa-IR" sz="2000" i="0" dirty="0">
                <a:solidFill>
                  <a:schemeClr val="tx1"/>
                </a:solidFill>
                <a:effectLst/>
                <a:latin typeface="Tahoma" panose="020B0604030504040204" pitchFamily="34" charset="0"/>
                <a:cs typeface="B Mitra" panose="00000400000000000000" pitchFamily="2" charset="-78"/>
              </a:rPr>
              <a:t>مجموعه‌ای از اقدامات پیشگیرانه طراحی‌شده برای کاهش خطر انتقال </a:t>
            </a:r>
            <a:r>
              <a:rPr lang="fa-IR" sz="2000" i="0" u="none" strike="noStrike" dirty="0">
                <a:solidFill>
                  <a:schemeClr val="tx1"/>
                </a:solidFill>
                <a:effectLst/>
                <a:latin typeface="Tahoma" panose="020B0604030504040204" pitchFamily="34" charset="0"/>
                <a:cs typeface="B Mitra" panose="00000400000000000000" pitchFamily="2" charset="-78"/>
                <a:hlinkClick r:id="rId2" tooltip="بیماری عفونی">
                  <a:extLst>
                    <a:ext uri="{A12FA001-AC4F-418D-AE19-62706E023703}">
                      <ahyp:hlinkClr xmlns="" xmlns:ahyp="http://schemas.microsoft.com/office/drawing/2018/hyperlinkcolor" val="tx"/>
                    </a:ext>
                  </a:extLst>
                </a:hlinkClick>
              </a:rPr>
              <a:t>بیماری‌های عفونی</a:t>
            </a:r>
            <a:r>
              <a:rPr lang="fa-IR" sz="2000" i="0" dirty="0">
                <a:solidFill>
                  <a:schemeClr val="tx1"/>
                </a:solidFill>
                <a:effectLst/>
                <a:latin typeface="Tahoma" panose="020B0604030504040204" pitchFamily="34" charset="0"/>
                <a:cs typeface="B Mitra" panose="00000400000000000000" pitchFamily="2" charset="-78"/>
              </a:rPr>
              <a:t> در محصولات و دام، </a:t>
            </a:r>
            <a:r>
              <a:rPr lang="fa-IR" sz="2000" i="0" u="none" strike="noStrike" dirty="0">
                <a:solidFill>
                  <a:schemeClr val="tx1"/>
                </a:solidFill>
                <a:effectLst/>
                <a:latin typeface="Tahoma" panose="020B0604030504040204" pitchFamily="34" charset="0"/>
                <a:cs typeface="B Mitra" panose="00000400000000000000" pitchFamily="2" charset="-78"/>
                <a:hlinkClick r:id="rId3" tooltip="آفت (ارگانیسم)">
                  <a:extLst>
                    <a:ext uri="{A12FA001-AC4F-418D-AE19-62706E023703}">
                      <ahyp:hlinkClr xmlns="" xmlns:ahyp="http://schemas.microsoft.com/office/drawing/2018/hyperlinkcolor" val="tx"/>
                    </a:ext>
                  </a:extLst>
                </a:hlinkClick>
              </a:rPr>
              <a:t>آفات</a:t>
            </a:r>
            <a:r>
              <a:rPr lang="fa-IR" sz="2000" i="0" dirty="0">
                <a:solidFill>
                  <a:schemeClr val="tx1"/>
                </a:solidFill>
                <a:effectLst/>
                <a:latin typeface="Tahoma" panose="020B0604030504040204" pitchFamily="34" charset="0"/>
                <a:cs typeface="B Mitra" panose="00000400000000000000" pitchFamily="2" charset="-78"/>
              </a:rPr>
              <a:t> قرنطینه، گونه‌های بیگانه مهاجم و ارگانیسم‌های اصلاح‌شده زنده ماهیت نوظهور تهدیدات امنیت‌زیستی به این معنی است که خطرات در مقیاس کوچک به سرعت بالا می‌رود، بنابراین یک سیاست مؤثر تبدیل به یک چالش می‌شود چرا که محدودیت‌هایی در زمان و منابع موجود برای تحلیل تهدیدها و برآورد احتمال وقوع آن‌ها وجود دارد.</a:t>
            </a:r>
          </a:p>
          <a:p>
            <a:pPr algn="just" rtl="1">
              <a:lnSpc>
                <a:spcPct val="150000"/>
              </a:lnSpc>
            </a:pPr>
            <a:r>
              <a:rPr lang="fa-IR" sz="2000"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خوراک کاملا مخلوط (</a:t>
            </a:r>
            <a:r>
              <a:rPr lang="en-US" sz="2000"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TMR</a:t>
            </a:r>
            <a:r>
              <a:rPr lang="fa-IR" sz="2000"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a:t>
            </a:r>
            <a:r>
              <a:rPr lang="fa-IR" sz="2000" b="1" i="0" dirty="0">
                <a:solidFill>
                  <a:schemeClr val="tx1"/>
                </a:solidFill>
                <a:effectLst/>
                <a:latin typeface="arial" panose="020B0604020202020204" pitchFamily="34" charset="0"/>
                <a:cs typeface="B Mitra" panose="00000400000000000000" pitchFamily="2" charset="-78"/>
              </a:rPr>
              <a:t>  </a:t>
            </a:r>
            <a:r>
              <a:rPr lang="fa-IR" sz="2000" i="0" dirty="0">
                <a:solidFill>
                  <a:srgbClr val="202124"/>
                </a:solidFill>
                <a:effectLst/>
                <a:latin typeface="arial" panose="020B0604020202020204" pitchFamily="34" charset="0"/>
                <a:cs typeface="B Mitra" panose="00000400000000000000" pitchFamily="2" charset="-78"/>
              </a:rPr>
              <a:t>مخلوطی از کلیه مواد غذایی به شکلی که همه مواد را مخلوط کرده و در اختیار دام قرار داده و برتری آن نسبت به روش خوراک دهی جداگانه این است که دام قدرت تشخیص و جداسازی مواد را ندارد. آماده سازی روش خوراک دهی کامل به دو روش دستی ومکانیزه انجام می شود.</a:t>
            </a:r>
          </a:p>
          <a:p>
            <a:pPr algn="just" rtl="1">
              <a:lnSpc>
                <a:spcPct val="150000"/>
              </a:lnSpc>
            </a:pPr>
            <a:r>
              <a:rPr lang="en-US" sz="2000" b="1" i="0" dirty="0">
                <a:solidFill>
                  <a:srgbClr val="000000"/>
                </a:solidFill>
                <a:effectLst/>
                <a:latin typeface="IRANSans"/>
                <a:cs typeface="B Mitra" panose="00000400000000000000" pitchFamily="2" charset="-78"/>
              </a:rPr>
              <a:t>SOP (standard operating procedure )</a:t>
            </a:r>
            <a:r>
              <a:rPr lang="fa-IR" sz="2000" b="1" i="0" dirty="0">
                <a:solidFill>
                  <a:srgbClr val="000000"/>
                </a:solidFill>
                <a:effectLst/>
                <a:latin typeface="IRANSans"/>
                <a:cs typeface="B Mitra" panose="00000400000000000000" pitchFamily="2" charset="-78"/>
              </a:rPr>
              <a:t>: </a:t>
            </a:r>
            <a:r>
              <a:rPr lang="fa-IR" sz="2000" i="0" dirty="0">
                <a:solidFill>
                  <a:srgbClr val="000000"/>
                </a:solidFill>
                <a:effectLst/>
                <a:latin typeface="IRANSans"/>
                <a:cs typeface="B Mitra" panose="00000400000000000000" pitchFamily="2" charset="-78"/>
              </a:rPr>
              <a:t>مجموعه‌ای از دستورالعمل‌های استاندارد شده برای اجرای پروسه‌های مختلف در یک واحد تعریف کرد حداقل رساندن خطا، دستورالعمل‌هایی به نام یا را تعریف کرده‌اند.</a:t>
            </a:r>
          </a:p>
          <a:p>
            <a:pPr algn="just" rtl="1"/>
            <a:endParaRPr lang="en-US" b="1" dirty="0">
              <a:solidFill>
                <a:schemeClr val="tx1"/>
              </a:solidFill>
              <a:cs typeface="B Mitra" panose="00000400000000000000" pitchFamily="2" charset="-78"/>
            </a:endParaRPr>
          </a:p>
        </p:txBody>
      </p:sp>
      <p:sp>
        <p:nvSpPr>
          <p:cNvPr id="5" name="Slide Number Placeholder 4">
            <a:extLst>
              <a:ext uri="{FF2B5EF4-FFF2-40B4-BE49-F238E27FC236}">
                <a16:creationId xmlns:a16="http://schemas.microsoft.com/office/drawing/2014/main" id="{D747087D-48F5-8939-4A11-01DDEA4916F0}"/>
              </a:ext>
            </a:extLst>
          </p:cNvPr>
          <p:cNvSpPr>
            <a:spLocks noGrp="1"/>
          </p:cNvSpPr>
          <p:nvPr>
            <p:ph type="sldNum" sz="quarter" idx="12"/>
          </p:nvPr>
        </p:nvSpPr>
        <p:spPr/>
        <p:txBody>
          <a:bodyPr/>
          <a:lstStyle/>
          <a:p>
            <a:fld id="{40DC7399-342C-441B-8831-CDA87B369D1A}" type="slidenum">
              <a:rPr lang="en-US" smtClean="0"/>
              <a:t>10</a:t>
            </a:fld>
            <a:endParaRPr lang="en-US"/>
          </a:p>
        </p:txBody>
      </p:sp>
      <p:sp>
        <p:nvSpPr>
          <p:cNvPr id="2" name="TextBox 1">
            <a:extLst>
              <a:ext uri="{FF2B5EF4-FFF2-40B4-BE49-F238E27FC236}">
                <a16:creationId xmlns:a16="http://schemas.microsoft.com/office/drawing/2014/main" id="{700BF34E-4C2C-1024-399C-2F7F1C05C8B4}"/>
              </a:ext>
            </a:extLst>
          </p:cNvPr>
          <p:cNvSpPr txBox="1"/>
          <p:nvPr/>
        </p:nvSpPr>
        <p:spPr>
          <a:xfrm>
            <a:off x="3972668" y="1054587"/>
            <a:ext cx="3979442" cy="523220"/>
          </a:xfrm>
          <a:prstGeom prst="rect">
            <a:avLst/>
          </a:prstGeom>
          <a:noFill/>
        </p:spPr>
        <p:txBody>
          <a:bodyPr wrap="square">
            <a:spAutoFit/>
          </a:bodyPr>
          <a:lstStyle/>
          <a:p>
            <a:pPr algn="r" rtl="1"/>
            <a:r>
              <a:rPr lang="ar-SA"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تعاریف، واژه ها و اصطلاحات</a:t>
            </a:r>
            <a:endParaRPr lang="en-US" sz="2800" b="1" dirty="0">
              <a:solidFill>
                <a:srgbClr val="FFC000"/>
              </a:solidFill>
            </a:endParaRPr>
          </a:p>
        </p:txBody>
      </p:sp>
    </p:spTree>
    <p:extLst>
      <p:ext uri="{BB962C8B-B14F-4D97-AF65-F5344CB8AC3E}">
        <p14:creationId xmlns:p14="http://schemas.microsoft.com/office/powerpoint/2010/main" val="3558510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76D13D-06B2-D093-A10A-252F541D4CD8}"/>
              </a:ext>
            </a:extLst>
          </p:cNvPr>
          <p:cNvSpPr>
            <a:spLocks noGrp="1"/>
          </p:cNvSpPr>
          <p:nvPr>
            <p:ph type="title"/>
          </p:nvPr>
        </p:nvSpPr>
        <p:spPr>
          <a:xfrm>
            <a:off x="2327564" y="688659"/>
            <a:ext cx="6899563" cy="1057013"/>
          </a:xfrm>
        </p:spPr>
        <p:txBody>
          <a:bodyPr/>
          <a:lstStyle/>
          <a:p>
            <a:pPr algn="ctr"/>
            <a:r>
              <a:rPr lang="fa-IR" sz="2800" b="1" dirty="0">
                <a:solidFill>
                  <a:srgbClr val="FFC000"/>
                </a:solidFill>
              </a:rPr>
              <a:t>الزامات بهداشتی خوراک دام و تاثیر آن ها درافزایش کیفیت شیرتولیدی در دامداری ها</a:t>
            </a:r>
            <a:endParaRPr lang="en-US" sz="2800" b="1" dirty="0">
              <a:solidFill>
                <a:srgbClr val="FFC000"/>
              </a:solidFill>
              <a:cs typeface="B Mitra" panose="00000400000000000000" pitchFamily="2" charset="-78"/>
            </a:endParaRPr>
          </a:p>
        </p:txBody>
      </p:sp>
      <p:sp>
        <p:nvSpPr>
          <p:cNvPr id="3" name="Content Placeholder 2">
            <a:extLst>
              <a:ext uri="{FF2B5EF4-FFF2-40B4-BE49-F238E27FC236}">
                <a16:creationId xmlns:a16="http://schemas.microsoft.com/office/drawing/2014/main" id="{90C7E642-6FC8-6828-55DD-368FAF14A911}"/>
              </a:ext>
            </a:extLst>
          </p:cNvPr>
          <p:cNvSpPr>
            <a:spLocks noGrp="1"/>
          </p:cNvSpPr>
          <p:nvPr>
            <p:ph idx="1"/>
          </p:nvPr>
        </p:nvSpPr>
        <p:spPr>
          <a:xfrm>
            <a:off x="1122827" y="2315688"/>
            <a:ext cx="8825659" cy="4410413"/>
          </a:xfrm>
          <a:solidFill>
            <a:schemeClr val="tx2">
              <a:lumMod val="20000"/>
              <a:lumOff val="80000"/>
            </a:schemeClr>
          </a:solidFill>
          <a:ln w="12700">
            <a:solidFill>
              <a:schemeClr val="tx1"/>
            </a:solidFill>
          </a:ln>
        </p:spPr>
        <p:txBody>
          <a:bodyPr>
            <a:normAutofit/>
          </a:bodyPr>
          <a:lstStyle/>
          <a:p>
            <a:pPr marL="0" indent="0" algn="ctr" rtl="1">
              <a:buNone/>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اهمیت كنترل و نظارت بهداشتي خوراك دام در دامداری های شیری</a:t>
            </a:r>
            <a:endParaRPr lang="fa-IR" sz="2400" b="1" dirty="0">
              <a:solidFill>
                <a:srgbClr val="FF0000"/>
              </a:solidFill>
              <a:cs typeface="B Mitra" panose="00000400000000000000" pitchFamily="2" charset="-78"/>
            </a:endParaRPr>
          </a:p>
        </p:txBody>
      </p:sp>
      <p:sp>
        <p:nvSpPr>
          <p:cNvPr id="13" name="Slide Number Placeholder 12">
            <a:extLst>
              <a:ext uri="{FF2B5EF4-FFF2-40B4-BE49-F238E27FC236}">
                <a16:creationId xmlns:a16="http://schemas.microsoft.com/office/drawing/2014/main" id="{56C1472D-9C9E-6A15-D550-EA25082E79FF}"/>
              </a:ext>
            </a:extLst>
          </p:cNvPr>
          <p:cNvSpPr>
            <a:spLocks noGrp="1"/>
          </p:cNvSpPr>
          <p:nvPr>
            <p:ph type="sldNum" sz="quarter" idx="12"/>
          </p:nvPr>
        </p:nvSpPr>
        <p:spPr/>
        <p:txBody>
          <a:bodyPr/>
          <a:lstStyle/>
          <a:p>
            <a:fld id="{40DC7399-342C-441B-8831-CDA87B369D1A}" type="slidenum">
              <a:rPr lang="en-US" smtClean="0"/>
              <a:t>11</a:t>
            </a:fld>
            <a:endParaRPr lang="en-US"/>
          </a:p>
        </p:txBody>
      </p:sp>
      <p:sp>
        <p:nvSpPr>
          <p:cNvPr id="4" name="Arrow: Down 3">
            <a:extLst>
              <a:ext uri="{FF2B5EF4-FFF2-40B4-BE49-F238E27FC236}">
                <a16:creationId xmlns:a16="http://schemas.microsoft.com/office/drawing/2014/main" id="{944147AF-F92D-5EB0-069A-6C1909113421}"/>
              </a:ext>
            </a:extLst>
          </p:cNvPr>
          <p:cNvSpPr/>
          <p:nvPr/>
        </p:nvSpPr>
        <p:spPr>
          <a:xfrm flipH="1">
            <a:off x="5535657" y="3672317"/>
            <a:ext cx="526183" cy="706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4F3D2A-746C-C455-5198-A11E7610679B}"/>
              </a:ext>
            </a:extLst>
          </p:cNvPr>
          <p:cNvSpPr txBox="1"/>
          <p:nvPr/>
        </p:nvSpPr>
        <p:spPr>
          <a:xfrm>
            <a:off x="3557367" y="4447940"/>
            <a:ext cx="4482765" cy="369332"/>
          </a:xfrm>
          <a:prstGeom prst="rect">
            <a:avLst/>
          </a:prstGeom>
          <a:noFill/>
        </p:spPr>
        <p:txBody>
          <a:bodyPr wrap="square">
            <a:spAutoFit/>
          </a:bodyPr>
          <a:lstStyle/>
          <a:p>
            <a:pPr algn="r"/>
            <a:r>
              <a:rPr lang="fa-IR" sz="1800" b="1" dirty="0">
                <a:cs typeface="B Mitra" panose="00000400000000000000" pitchFamily="2" charset="-78"/>
              </a:rPr>
              <a:t>تامين سلامت و بهداشت  فرآورده هاي دامي نظیر شیر </a:t>
            </a:r>
            <a:endParaRPr lang="en-US" dirty="0"/>
          </a:p>
        </p:txBody>
      </p:sp>
      <p:sp>
        <p:nvSpPr>
          <p:cNvPr id="7" name="Arrow: Down 6">
            <a:extLst>
              <a:ext uri="{FF2B5EF4-FFF2-40B4-BE49-F238E27FC236}">
                <a16:creationId xmlns:a16="http://schemas.microsoft.com/office/drawing/2014/main" id="{E311D1C3-D7B7-D8C8-3B56-9286E3EA0046}"/>
              </a:ext>
            </a:extLst>
          </p:cNvPr>
          <p:cNvSpPr/>
          <p:nvPr/>
        </p:nvSpPr>
        <p:spPr>
          <a:xfrm flipH="1">
            <a:off x="5535659" y="4995874"/>
            <a:ext cx="526183" cy="706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3B4411-892A-BBB7-EEEC-9F21CC5D35FB}"/>
              </a:ext>
            </a:extLst>
          </p:cNvPr>
          <p:cNvSpPr txBox="1"/>
          <p:nvPr/>
        </p:nvSpPr>
        <p:spPr>
          <a:xfrm>
            <a:off x="4247147" y="5769398"/>
            <a:ext cx="3792985" cy="369332"/>
          </a:xfrm>
          <a:prstGeom prst="rect">
            <a:avLst/>
          </a:prstGeom>
          <a:noFill/>
        </p:spPr>
        <p:txBody>
          <a:bodyPr wrap="square">
            <a:spAutoFit/>
          </a:bodyPr>
          <a:lstStyle/>
          <a:p>
            <a:r>
              <a:rPr lang="fa-IR" sz="1800" b="1" dirty="0">
                <a:cs typeface="B Mitra" panose="00000400000000000000" pitchFamily="2" charset="-78"/>
              </a:rPr>
              <a:t>تامين سلامت و بهداشت غذاي انساني </a:t>
            </a:r>
            <a:endParaRPr lang="en-US" dirty="0"/>
          </a:p>
        </p:txBody>
      </p:sp>
      <p:sp>
        <p:nvSpPr>
          <p:cNvPr id="10" name="TextBox 9">
            <a:extLst>
              <a:ext uri="{FF2B5EF4-FFF2-40B4-BE49-F238E27FC236}">
                <a16:creationId xmlns:a16="http://schemas.microsoft.com/office/drawing/2014/main" id="{12A3EAD6-7C59-3ADE-C1CF-7B564E542C0E}"/>
              </a:ext>
            </a:extLst>
          </p:cNvPr>
          <p:cNvSpPr txBox="1"/>
          <p:nvPr/>
        </p:nvSpPr>
        <p:spPr>
          <a:xfrm>
            <a:off x="1827080" y="3124383"/>
            <a:ext cx="7579895" cy="369332"/>
          </a:xfrm>
          <a:prstGeom prst="rect">
            <a:avLst/>
          </a:prstGeom>
          <a:noFill/>
        </p:spPr>
        <p:txBody>
          <a:bodyPr wrap="square">
            <a:spAutoFit/>
          </a:bodyPr>
          <a:lstStyle/>
          <a:p>
            <a:pPr marL="0" indent="0" algn="ctr" rtl="1">
              <a:buNone/>
            </a:pPr>
            <a:r>
              <a:rPr lang="fa-IR" sz="1800" b="1" dirty="0">
                <a:cs typeface="B Mitra" panose="00000400000000000000" pitchFamily="2" charset="-78"/>
              </a:rPr>
              <a:t>تامين سلامت و بهداشت  </a:t>
            </a:r>
            <a:r>
              <a:rPr lang="fa-IR" b="1" dirty="0">
                <a:cs typeface="B Mitra" panose="00000400000000000000" pitchFamily="2" charset="-78"/>
              </a:rPr>
              <a:t>فرآورده خوراك بهداشتي و با كيفيت در تغذيه دام</a:t>
            </a:r>
          </a:p>
        </p:txBody>
      </p:sp>
    </p:spTree>
    <p:extLst>
      <p:ext uri="{BB962C8B-B14F-4D97-AF65-F5344CB8AC3E}">
        <p14:creationId xmlns:p14="http://schemas.microsoft.com/office/powerpoint/2010/main" val="4141609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6982F1-1A57-BA1E-51CF-6866151161AB}"/>
              </a:ext>
            </a:extLst>
          </p:cNvPr>
          <p:cNvSpPr>
            <a:spLocks noGrp="1"/>
          </p:cNvSpPr>
          <p:nvPr>
            <p:ph type="title"/>
          </p:nvPr>
        </p:nvSpPr>
        <p:spPr>
          <a:xfrm>
            <a:off x="1294410" y="688659"/>
            <a:ext cx="7932717" cy="1057013"/>
          </a:xfrm>
        </p:spPr>
        <p:txBody>
          <a:bodyPr/>
          <a:lstStyle/>
          <a:p>
            <a:pPr algn="ctr"/>
            <a:r>
              <a:rPr lang="fa-IR" sz="2800" b="1" dirty="0">
                <a:solidFill>
                  <a:srgbClr val="FFC000"/>
                </a:solidFill>
                <a:cs typeface="B Mitra" panose="00000400000000000000" pitchFamily="2" charset="-78"/>
              </a:rPr>
              <a:t>الزامات بهداشتی خوراک دام و تاثیر آن ها درافزایش کیفیت شیرتولیدی در دامداری ها</a:t>
            </a:r>
            <a:endParaRPr lang="en-US" sz="2800" b="1" dirty="0">
              <a:solidFill>
                <a:srgbClr val="FFC000"/>
              </a:solidFill>
              <a:cs typeface="B Mitra" panose="00000400000000000000" pitchFamily="2" charset="-78"/>
            </a:endParaRPr>
          </a:p>
        </p:txBody>
      </p:sp>
      <p:sp>
        <p:nvSpPr>
          <p:cNvPr id="3" name="Content Placeholder 2">
            <a:extLst>
              <a:ext uri="{FF2B5EF4-FFF2-40B4-BE49-F238E27FC236}">
                <a16:creationId xmlns:a16="http://schemas.microsoft.com/office/drawing/2014/main" id="{19D887FA-0806-0B64-D479-0ABA4F0A944A}"/>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61A95D5F-7A0E-458D-0182-603BFD44AB4D}"/>
              </a:ext>
            </a:extLst>
          </p:cNvPr>
          <p:cNvSpPr>
            <a:spLocks noGrp="1"/>
          </p:cNvSpPr>
          <p:nvPr>
            <p:ph type="sldNum" sz="quarter" idx="12"/>
          </p:nvPr>
        </p:nvSpPr>
        <p:spPr/>
        <p:txBody>
          <a:bodyPr/>
          <a:lstStyle/>
          <a:p>
            <a:fld id="{40DC7399-342C-441B-8831-CDA87B369D1A}" type="slidenum">
              <a:rPr lang="en-US" smtClean="0"/>
              <a:t>12</a:t>
            </a:fld>
            <a:endParaRPr lang="en-US" dirty="0"/>
          </a:p>
        </p:txBody>
      </p:sp>
      <p:pic>
        <p:nvPicPr>
          <p:cNvPr id="6" name="Picture 5">
            <a:extLst>
              <a:ext uri="{FF2B5EF4-FFF2-40B4-BE49-F238E27FC236}">
                <a16:creationId xmlns:a16="http://schemas.microsoft.com/office/drawing/2014/main" id="{2E1D086C-0275-A39F-5F5B-174DDF036915}"/>
              </a:ext>
            </a:extLst>
          </p:cNvPr>
          <p:cNvPicPr>
            <a:picLocks noChangeAspect="1"/>
          </p:cNvPicPr>
          <p:nvPr/>
        </p:nvPicPr>
        <p:blipFill>
          <a:blip r:embed="rId3"/>
          <a:stretch>
            <a:fillRect/>
          </a:stretch>
        </p:blipFill>
        <p:spPr>
          <a:xfrm>
            <a:off x="275672" y="2380831"/>
            <a:ext cx="10761374" cy="4181439"/>
          </a:xfrm>
          <a:prstGeom prst="rect">
            <a:avLst/>
          </a:prstGeom>
        </p:spPr>
      </p:pic>
    </p:spTree>
    <p:extLst>
      <p:ext uri="{BB962C8B-B14F-4D97-AF65-F5344CB8AC3E}">
        <p14:creationId xmlns:p14="http://schemas.microsoft.com/office/powerpoint/2010/main" val="107804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599EF-5A83-CB0D-4EDD-3981BE49736D}"/>
              </a:ext>
            </a:extLst>
          </p:cNvPr>
          <p:cNvPicPr>
            <a:picLocks noChangeAspect="1"/>
          </p:cNvPicPr>
          <p:nvPr/>
        </p:nvPicPr>
        <p:blipFill>
          <a:blip r:embed="rId2"/>
          <a:stretch>
            <a:fillRect/>
          </a:stretch>
        </p:blipFill>
        <p:spPr>
          <a:xfrm>
            <a:off x="8490856" y="2340241"/>
            <a:ext cx="3701143" cy="4517758"/>
          </a:xfrm>
          <a:prstGeom prst="rect">
            <a:avLst/>
          </a:prstGeom>
        </p:spPr>
      </p:pic>
      <p:sp>
        <p:nvSpPr>
          <p:cNvPr id="2" name="Title 1">
            <a:extLst>
              <a:ext uri="{FF2B5EF4-FFF2-40B4-BE49-F238E27FC236}">
                <a16:creationId xmlns:a16="http://schemas.microsoft.com/office/drawing/2014/main" id="{28A526E2-147D-771C-E1FE-9668097BDDD7}"/>
              </a:ext>
            </a:extLst>
          </p:cNvPr>
          <p:cNvSpPr>
            <a:spLocks noGrp="1"/>
          </p:cNvSpPr>
          <p:nvPr>
            <p:ph type="title"/>
          </p:nvPr>
        </p:nvSpPr>
        <p:spPr>
          <a:xfrm>
            <a:off x="2642835" y="961900"/>
            <a:ext cx="5242381" cy="861623"/>
          </a:xfrm>
        </p:spPr>
        <p:txBody>
          <a:bodyPr>
            <a:scene3d>
              <a:camera prst="orthographicFront"/>
              <a:lightRig rig="soft" dir="t">
                <a:rot lat="0" lon="0" rev="15600000"/>
              </a:lightRig>
            </a:scene3d>
            <a:sp3d extrusionH="57150" prstMaterial="softEdge">
              <a:bevelT w="25400" h="38100"/>
            </a:sp3d>
          </a:bodyPr>
          <a:lstStyle/>
          <a:p>
            <a:pPr algn="ctr"/>
            <a:r>
              <a:rPr lang="fa-IR" b="1" dirty="0">
                <a:ln/>
                <a:cs typeface="B Homa" panose="00000400000000000000" pitchFamily="2" charset="-78"/>
              </a:rPr>
              <a:t/>
            </a:r>
            <a:br>
              <a:rPr lang="fa-IR" b="1" dirty="0">
                <a:ln/>
                <a:cs typeface="B Homa" panose="00000400000000000000" pitchFamily="2" charset="-78"/>
              </a:rPr>
            </a:br>
            <a:r>
              <a:rPr lang="fa-IR" sz="2800" b="1" dirty="0">
                <a:ln/>
                <a:solidFill>
                  <a:srgbClr val="FFC000"/>
                </a:solidFill>
                <a:cs typeface="B Mitra" panose="00000400000000000000" pitchFamily="2" charset="-78"/>
              </a:rPr>
              <a:t>اهداف </a:t>
            </a:r>
            <a:r>
              <a:rPr lang="fa-IR" sz="2800" b="1" dirty="0" smtClean="0">
                <a:ln/>
                <a:solidFill>
                  <a:srgbClr val="FFC000"/>
                </a:solidFill>
                <a:cs typeface="B Mitra" panose="00000400000000000000" pitchFamily="2" charset="-78"/>
              </a:rPr>
              <a:t>ممیزی</a:t>
            </a:r>
            <a:endParaRPr lang="fa-IR" b="1" dirty="0">
              <a:ln/>
              <a:solidFill>
                <a:schemeClr val="accent4"/>
              </a:solidFill>
              <a:cs typeface="B Homa" panose="00000400000000000000" pitchFamily="2" charset="-78"/>
            </a:endParaRPr>
          </a:p>
        </p:txBody>
      </p:sp>
      <p:sp>
        <p:nvSpPr>
          <p:cNvPr id="3" name="Content Placeholder 2">
            <a:extLst>
              <a:ext uri="{FF2B5EF4-FFF2-40B4-BE49-F238E27FC236}">
                <a16:creationId xmlns:a16="http://schemas.microsoft.com/office/drawing/2014/main" id="{E9DFA39E-1D2A-FE69-B2F3-899407E28D2D}"/>
              </a:ext>
            </a:extLst>
          </p:cNvPr>
          <p:cNvSpPr>
            <a:spLocks noGrp="1"/>
          </p:cNvSpPr>
          <p:nvPr>
            <p:ph idx="1"/>
          </p:nvPr>
        </p:nvSpPr>
        <p:spPr>
          <a:xfrm>
            <a:off x="756845" y="2329168"/>
            <a:ext cx="8442251" cy="4351338"/>
          </a:xfrm>
          <a:solidFill>
            <a:schemeClr val="tx2">
              <a:lumMod val="20000"/>
              <a:lumOff val="80000"/>
            </a:schemeClr>
          </a:solidFill>
        </p:spPr>
        <p:txBody>
          <a:bodyPr>
            <a:normAutofit fontScale="55000" lnSpcReduction="20000"/>
          </a:bodyPr>
          <a:lstStyle/>
          <a:p>
            <a:pPr algn="r" rtl="1">
              <a:lnSpc>
                <a:spcPct val="250000"/>
              </a:lnSpc>
              <a:buClr>
                <a:schemeClr val="bg2">
                  <a:lumMod val="10000"/>
                </a:schemeClr>
              </a:buClr>
              <a:buFont typeface="Wingdings" panose="05000000000000000000" pitchFamily="2" charset="2"/>
              <a:buChar char="ü"/>
            </a:pPr>
            <a:r>
              <a:rPr lang="fa-IR" sz="5400" dirty="0">
                <a:solidFill>
                  <a:srgbClr val="035384"/>
                </a:solidFill>
                <a:cs typeface="B Homa" panose="00000400000000000000" pitchFamily="2" charset="-78"/>
              </a:rPr>
              <a:t>ارتقا کیفی شیر تولیدی</a:t>
            </a:r>
          </a:p>
          <a:p>
            <a:pPr algn="r" rtl="1">
              <a:lnSpc>
                <a:spcPct val="250000"/>
              </a:lnSpc>
              <a:buClr>
                <a:schemeClr val="bg2">
                  <a:lumMod val="10000"/>
                </a:schemeClr>
              </a:buClr>
              <a:buFont typeface="Wingdings" panose="05000000000000000000" pitchFamily="2" charset="2"/>
              <a:buChar char="ü"/>
            </a:pPr>
            <a:r>
              <a:rPr lang="fa-IR" sz="5400" dirty="0">
                <a:solidFill>
                  <a:srgbClr val="035384"/>
                </a:solidFill>
                <a:cs typeface="B Homa" panose="00000400000000000000" pitchFamily="2" charset="-78"/>
              </a:rPr>
              <a:t>دستیابی به استانداردهای پذیرش شیر در صنایع لبنی</a:t>
            </a:r>
          </a:p>
          <a:p>
            <a:pPr algn="r" rtl="1">
              <a:lnSpc>
                <a:spcPct val="250000"/>
              </a:lnSpc>
              <a:buClr>
                <a:schemeClr val="bg2">
                  <a:lumMod val="10000"/>
                </a:schemeClr>
              </a:buClr>
              <a:buFont typeface="Wingdings" panose="05000000000000000000" pitchFamily="2" charset="2"/>
              <a:buChar char="ü"/>
            </a:pPr>
            <a:r>
              <a:rPr lang="fa-IR" sz="5400" dirty="0">
                <a:solidFill>
                  <a:srgbClr val="035384"/>
                </a:solidFill>
                <a:cs typeface="B Homa" panose="00000400000000000000" pitchFamily="2" charset="-78"/>
              </a:rPr>
              <a:t>دستیابی به استانداردهای مورد نظر کشورهای مقصد صادراتی</a:t>
            </a:r>
          </a:p>
        </p:txBody>
      </p:sp>
      <p:sp>
        <p:nvSpPr>
          <p:cNvPr id="5" name="Slide Number Placeholder 4">
            <a:extLst>
              <a:ext uri="{FF2B5EF4-FFF2-40B4-BE49-F238E27FC236}">
                <a16:creationId xmlns:a16="http://schemas.microsoft.com/office/drawing/2014/main" id="{DCD75F20-3472-2FE4-8E28-E0629F4E2B7C}"/>
              </a:ext>
            </a:extLst>
          </p:cNvPr>
          <p:cNvSpPr>
            <a:spLocks noGrp="1"/>
          </p:cNvSpPr>
          <p:nvPr>
            <p:ph type="sldNum" sz="quarter" idx="12"/>
          </p:nvPr>
        </p:nvSpPr>
        <p:spPr>
          <a:xfrm>
            <a:off x="10521538" y="295729"/>
            <a:ext cx="669201" cy="767687"/>
          </a:xfrm>
        </p:spPr>
        <p:txBody>
          <a:bodyPr/>
          <a:lstStyle/>
          <a:p>
            <a:fld id="{40DC7399-342C-441B-8831-CDA87B369D1A}" type="slidenum">
              <a:rPr lang="en-US" smtClean="0"/>
              <a:t>13</a:t>
            </a:fld>
            <a:endParaRPr lang="en-US" dirty="0"/>
          </a:p>
        </p:txBody>
      </p:sp>
    </p:spTree>
    <p:extLst>
      <p:ext uri="{BB962C8B-B14F-4D97-AF65-F5344CB8AC3E}">
        <p14:creationId xmlns:p14="http://schemas.microsoft.com/office/powerpoint/2010/main" val="8886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8B64-8654-6E5F-DE64-8F89754FDE68}"/>
              </a:ext>
            </a:extLst>
          </p:cNvPr>
          <p:cNvSpPr>
            <a:spLocks noGrp="1"/>
          </p:cNvSpPr>
          <p:nvPr>
            <p:ph type="title"/>
          </p:nvPr>
        </p:nvSpPr>
        <p:spPr>
          <a:xfrm>
            <a:off x="2398815" y="902525"/>
            <a:ext cx="5795159" cy="934395"/>
          </a:xfrm>
          <a:effectLst>
            <a:glow rad="254000">
              <a:schemeClr val="tx1"/>
            </a:glow>
          </a:effectLst>
        </p:spPr>
        <p:txBody>
          <a:bodyPr>
            <a:scene3d>
              <a:camera prst="orthographicFront"/>
              <a:lightRig rig="soft" dir="t">
                <a:rot lat="0" lon="0" rev="15600000"/>
              </a:lightRig>
            </a:scene3d>
            <a:sp3d extrusionH="57150" prstMaterial="softEdge">
              <a:bevelT w="25400" h="38100"/>
            </a:sp3d>
          </a:bodyPr>
          <a:lstStyle/>
          <a:p>
            <a:r>
              <a:rPr lang="fa-IR" b="1" dirty="0">
                <a:ln/>
                <a:solidFill>
                  <a:srgbClr val="FFC000"/>
                </a:solidFill>
                <a:effectLst>
                  <a:glow rad="317500">
                    <a:schemeClr val="tx1"/>
                  </a:glow>
                </a:effectLst>
                <a:cs typeface="B Homa" panose="00000400000000000000" pitchFamily="2" charset="-78"/>
              </a:rPr>
              <a:t>نقش خوراک در کیفیت شیر تولیدی</a:t>
            </a:r>
          </a:p>
        </p:txBody>
      </p:sp>
      <p:pic>
        <p:nvPicPr>
          <p:cNvPr id="5" name="Content Placeholder 4">
            <a:extLst>
              <a:ext uri="{FF2B5EF4-FFF2-40B4-BE49-F238E27FC236}">
                <a16:creationId xmlns:a16="http://schemas.microsoft.com/office/drawing/2014/main" id="{86AA7F04-469B-4E6E-3761-FFAF33721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27564"/>
            <a:ext cx="10854069" cy="4530436"/>
          </a:xfrm>
        </p:spPr>
      </p:pic>
      <p:sp>
        <p:nvSpPr>
          <p:cNvPr id="3" name="Slide Number Placeholder 4">
            <a:extLst>
              <a:ext uri="{FF2B5EF4-FFF2-40B4-BE49-F238E27FC236}">
                <a16:creationId xmlns:a16="http://schemas.microsoft.com/office/drawing/2014/main" id="{7E79D59E-A311-BF7A-08FE-4D1CBE377263}"/>
              </a:ext>
            </a:extLst>
          </p:cNvPr>
          <p:cNvSpPr>
            <a:spLocks noGrp="1"/>
          </p:cNvSpPr>
          <p:nvPr>
            <p:ph type="sldNum" sz="quarter" idx="12"/>
          </p:nvPr>
        </p:nvSpPr>
        <p:spPr>
          <a:xfrm>
            <a:off x="10526463" y="263947"/>
            <a:ext cx="655212" cy="767687"/>
          </a:xfrm>
        </p:spPr>
        <p:txBody>
          <a:bodyPr/>
          <a:lstStyle/>
          <a:p>
            <a:fld id="{40DC7399-342C-441B-8831-CDA87B369D1A}" type="slidenum">
              <a:rPr lang="en-US" smtClean="0"/>
              <a:t>14</a:t>
            </a:fld>
            <a:endParaRPr lang="en-US" dirty="0"/>
          </a:p>
        </p:txBody>
      </p:sp>
    </p:spTree>
    <p:extLst>
      <p:ext uri="{BB962C8B-B14F-4D97-AF65-F5344CB8AC3E}">
        <p14:creationId xmlns:p14="http://schemas.microsoft.com/office/powerpoint/2010/main" val="193009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EE7B-D0C4-1709-8E43-894DBDCB356B}"/>
              </a:ext>
            </a:extLst>
          </p:cNvPr>
          <p:cNvSpPr>
            <a:spLocks noGrp="1"/>
          </p:cNvSpPr>
          <p:nvPr>
            <p:ph idx="1"/>
          </p:nvPr>
        </p:nvSpPr>
        <p:spPr>
          <a:xfrm>
            <a:off x="180754" y="2327564"/>
            <a:ext cx="11516442" cy="4456007"/>
          </a:xfrm>
          <a:solidFill>
            <a:schemeClr val="tx2">
              <a:lumMod val="40000"/>
              <a:lumOff val="60000"/>
              <a:alpha val="38824"/>
            </a:schemeClr>
          </a:solidFill>
        </p:spPr>
        <p:txBody>
          <a:bodyPr>
            <a:normAutofit fontScale="92500"/>
          </a:bodyPr>
          <a:lstStyle/>
          <a:p>
            <a:pPr algn="r" rtl="1">
              <a:lnSpc>
                <a:spcPct val="150000"/>
              </a:lnSpc>
              <a:buClr>
                <a:schemeClr val="accent6">
                  <a:lumMod val="75000"/>
                </a:schemeClr>
              </a:buClr>
              <a:buFont typeface="Wingdings" panose="05000000000000000000" pitchFamily="2" charset="2"/>
              <a:buChar char="ü"/>
            </a:pPr>
            <a:r>
              <a:rPr lang="fa-IR" sz="2600" dirty="0">
                <a:cs typeface="B Mitra" panose="00000400000000000000" pitchFamily="2" charset="-78"/>
              </a:rPr>
              <a:t>تغذیه با خوراک مناسب و با کیفیت موجب افزایش میزان شیر تولیدی و همزمان کاهش قیمت تمام شده شیر می‏گردد</a:t>
            </a:r>
          </a:p>
          <a:p>
            <a:pPr algn="r" rtl="1">
              <a:lnSpc>
                <a:spcPct val="150000"/>
              </a:lnSpc>
              <a:buClr>
                <a:schemeClr val="accent6">
                  <a:lumMod val="75000"/>
                </a:schemeClr>
              </a:buClr>
              <a:buFont typeface="Wingdings" panose="05000000000000000000" pitchFamily="2" charset="2"/>
              <a:buChar char="ü"/>
            </a:pPr>
            <a:r>
              <a:rPr lang="fa-IR" sz="2600" dirty="0">
                <a:cs typeface="B Mitra" panose="00000400000000000000" pitchFamily="2" charset="-78"/>
              </a:rPr>
              <a:t>عملکرد سیستم ایمنی تحت تاثیر عوامل تغذیه‏ای گوناگون قرار دارد. پس تغذیه مناسب می‏تواند با تقویت پاسخ ایمنی، موجب کاهش رخداد بیماری‏های عفونی گردد</a:t>
            </a:r>
          </a:p>
          <a:p>
            <a:pPr algn="r" rtl="1">
              <a:lnSpc>
                <a:spcPct val="150000"/>
              </a:lnSpc>
              <a:buClr>
                <a:schemeClr val="accent6">
                  <a:lumMod val="75000"/>
                </a:schemeClr>
              </a:buClr>
              <a:buFont typeface="Wingdings" panose="05000000000000000000" pitchFamily="2" charset="2"/>
              <a:buChar char="ü"/>
            </a:pPr>
            <a:r>
              <a:rPr lang="fa-IR" sz="2600" dirty="0">
                <a:cs typeface="B Mitra" panose="00000400000000000000" pitchFamily="2" charset="-78"/>
              </a:rPr>
              <a:t>ایمنی مناسب دام در کاهش شمار سلول های </a:t>
            </a:r>
            <a:r>
              <a:rPr lang="fa-IR" sz="2600" dirty="0" smtClean="0">
                <a:cs typeface="B Mitra" panose="00000400000000000000" pitchFamily="2" charset="-78"/>
              </a:rPr>
              <a:t>پیکری‏</a:t>
            </a:r>
            <a:r>
              <a:rPr lang="fa-IR" sz="2600" dirty="0">
                <a:cs typeface="B Mitra" panose="00000400000000000000" pitchFamily="2" charset="-78"/>
              </a:rPr>
              <a:t>(</a:t>
            </a:r>
            <a:r>
              <a:rPr lang="en-US" sz="2600" dirty="0">
                <a:cs typeface="B Mitra" panose="00000400000000000000" pitchFamily="2" charset="-78"/>
              </a:rPr>
              <a:t>(S.C.C</a:t>
            </a:r>
            <a:r>
              <a:rPr lang="fa-IR" sz="2600" dirty="0">
                <a:cs typeface="B Mitra" panose="00000400000000000000" pitchFamily="2" charset="-78"/>
              </a:rPr>
              <a:t>‏که شاخصه‏ ورم پستان می‏باشد نقش دارد</a:t>
            </a:r>
          </a:p>
          <a:p>
            <a:pPr algn="r" rtl="1">
              <a:lnSpc>
                <a:spcPct val="150000"/>
              </a:lnSpc>
              <a:buClr>
                <a:schemeClr val="accent6">
                  <a:lumMod val="75000"/>
                </a:schemeClr>
              </a:buClr>
              <a:buFont typeface="Wingdings" panose="05000000000000000000" pitchFamily="2" charset="2"/>
              <a:buChar char="ü"/>
            </a:pPr>
            <a:r>
              <a:rPr lang="fa-IR" sz="2600" dirty="0">
                <a:cs typeface="B Mitra" panose="00000400000000000000" pitchFamily="2" charset="-78"/>
              </a:rPr>
              <a:t>وجود آلودگی قارچی و بالا بودن سطح مایکوتوکسین‏ها در خوراک مصرفی، موجب بالا رفتن سطح این سموم در شیر تولیدی می‏گردد</a:t>
            </a:r>
          </a:p>
          <a:p>
            <a:pPr algn="r" rtl="1">
              <a:lnSpc>
                <a:spcPct val="150000"/>
              </a:lnSpc>
              <a:buClr>
                <a:schemeClr val="accent6">
                  <a:lumMod val="75000"/>
                </a:schemeClr>
              </a:buClr>
              <a:buFont typeface="Wingdings" panose="05000000000000000000" pitchFamily="2" charset="2"/>
              <a:buChar char="ü"/>
            </a:pPr>
            <a:r>
              <a:rPr lang="fa-IR" sz="2600" dirty="0">
                <a:cs typeface="B Mitra" panose="00000400000000000000" pitchFamily="2" charset="-78"/>
              </a:rPr>
              <a:t>بالا بودن میزان فلزات سنگین در خوراک مصرفی، افزایش سطح این فلزات در شیر تولیدی را به دنبال دارد</a:t>
            </a:r>
          </a:p>
          <a:p>
            <a:pPr algn="r" rtl="1">
              <a:lnSpc>
                <a:spcPct val="150000"/>
              </a:lnSpc>
            </a:pPr>
            <a:endParaRPr lang="fa-IR" dirty="0">
              <a:cs typeface="B Mitra" panose="00000400000000000000" pitchFamily="2" charset="-78"/>
            </a:endParaRPr>
          </a:p>
          <a:p>
            <a:pPr algn="r" rtl="1">
              <a:lnSpc>
                <a:spcPct val="150000"/>
              </a:lnSpc>
            </a:pPr>
            <a:endParaRPr lang="fa-IR" dirty="0">
              <a:cs typeface="B Mitra" panose="00000400000000000000" pitchFamily="2" charset="-78"/>
            </a:endParaRPr>
          </a:p>
        </p:txBody>
      </p:sp>
      <p:sp>
        <p:nvSpPr>
          <p:cNvPr id="4" name="Title 1">
            <a:extLst>
              <a:ext uri="{FF2B5EF4-FFF2-40B4-BE49-F238E27FC236}">
                <a16:creationId xmlns:a16="http://schemas.microsoft.com/office/drawing/2014/main" id="{44F67684-EAE9-3A62-8611-BA21C0347B04}"/>
              </a:ext>
            </a:extLst>
          </p:cNvPr>
          <p:cNvSpPr txBox="1">
            <a:spLocks/>
          </p:cNvSpPr>
          <p:nvPr/>
        </p:nvSpPr>
        <p:spPr>
          <a:xfrm>
            <a:off x="2149181" y="858200"/>
            <a:ext cx="6769189" cy="1113103"/>
          </a:xfrm>
          <a:prstGeom prst="rect">
            <a:avLst/>
          </a:prstGeom>
          <a:effectLst>
            <a:glow rad="254000">
              <a:schemeClr val="tx1"/>
            </a:glow>
          </a:effectLst>
        </p:spPr>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a-IR" b="1" dirty="0">
                <a:ln/>
                <a:solidFill>
                  <a:srgbClr val="FFC000"/>
                </a:solidFill>
                <a:effectLst>
                  <a:glow rad="317500">
                    <a:schemeClr val="tx1"/>
                  </a:glow>
                </a:effectLst>
                <a:cs typeface="B Homa" panose="00000400000000000000" pitchFamily="2" charset="-78"/>
              </a:rPr>
              <a:t>نقش خوراک در کیفیت شیر تولیدی</a:t>
            </a:r>
          </a:p>
        </p:txBody>
      </p:sp>
    </p:spTree>
    <p:extLst>
      <p:ext uri="{BB962C8B-B14F-4D97-AF65-F5344CB8AC3E}">
        <p14:creationId xmlns:p14="http://schemas.microsoft.com/office/powerpoint/2010/main" val="8583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3F4E-DEC6-087E-00A5-326297C76367}"/>
              </a:ext>
            </a:extLst>
          </p:cNvPr>
          <p:cNvSpPr>
            <a:spLocks noGrp="1"/>
          </p:cNvSpPr>
          <p:nvPr>
            <p:ph type="title"/>
          </p:nvPr>
        </p:nvSpPr>
        <p:spPr>
          <a:xfrm>
            <a:off x="2707574" y="973668"/>
            <a:ext cx="6665027" cy="706964"/>
          </a:xfrm>
        </p:spPr>
        <p:txBody>
          <a:bodyPr/>
          <a:lstStyle/>
          <a:p>
            <a:pPr algn="ct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كنترل و نظارت بهداشتي خوراك </a:t>
            </a:r>
            <a:r>
              <a:rPr lang="fa-IR" sz="2800" b="1" dirty="0" smtClean="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دام</a:t>
            </a:r>
            <a:endParaRPr lang="en-US" sz="2800" b="1" dirty="0">
              <a:solidFill>
                <a:srgbClr val="FFC000"/>
              </a:solidFill>
            </a:endParaRPr>
          </a:p>
        </p:txBody>
      </p:sp>
      <p:sp>
        <p:nvSpPr>
          <p:cNvPr id="3" name="Content Placeholder 2">
            <a:extLst>
              <a:ext uri="{FF2B5EF4-FFF2-40B4-BE49-F238E27FC236}">
                <a16:creationId xmlns:a16="http://schemas.microsoft.com/office/drawing/2014/main" id="{852984E8-A6F9-E306-C03F-6BD06D18BF4B}"/>
              </a:ext>
            </a:extLst>
          </p:cNvPr>
          <p:cNvSpPr>
            <a:spLocks noGrp="1"/>
          </p:cNvSpPr>
          <p:nvPr>
            <p:ph idx="1"/>
          </p:nvPr>
        </p:nvSpPr>
        <p:spPr>
          <a:xfrm>
            <a:off x="1154953" y="2327565"/>
            <a:ext cx="9168141" cy="4001046"/>
          </a:xfrm>
          <a:solidFill>
            <a:schemeClr val="tx2">
              <a:lumMod val="20000"/>
              <a:lumOff val="80000"/>
            </a:schemeClr>
          </a:solidFill>
        </p:spPr>
        <p:txBody>
          <a:bodyPr>
            <a:normAutofit/>
          </a:bodyPr>
          <a:lstStyle/>
          <a:p>
            <a:pPr marL="0" indent="0" algn="ctr" rtl="1">
              <a:buNone/>
            </a:pPr>
            <a:endParaRPr lang="fa-IR" sz="26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algn="r" rtl="1"/>
            <a:r>
              <a:rPr lang="fa-IR" sz="2000" b="1" dirty="0" smtClean="0">
                <a:effectLst/>
                <a:latin typeface="Times New Roman" panose="02020603050405020304" pitchFamily="18" charset="0"/>
                <a:ea typeface="Times New Roman" panose="02020603050405020304" pitchFamily="18" charset="0"/>
                <a:cs typeface="B Mitra" panose="00000400000000000000" pitchFamily="2" charset="-78"/>
              </a:rPr>
              <a:t>كنترل </a:t>
            </a:r>
            <a:r>
              <a:rPr lang="fa-IR" sz="2000" b="1" dirty="0">
                <a:effectLst/>
                <a:latin typeface="Times New Roman" panose="02020603050405020304" pitchFamily="18" charset="0"/>
                <a:ea typeface="Times New Roman" panose="02020603050405020304" pitchFamily="18" charset="0"/>
                <a:cs typeface="B Mitra" panose="00000400000000000000" pitchFamily="2" charset="-78"/>
              </a:rPr>
              <a:t>بهداشتي خوراك دام در مبادي ورودي كشور</a:t>
            </a:r>
          </a:p>
          <a:p>
            <a:pPr algn="r" rtl="1"/>
            <a:r>
              <a:rPr lang="fa-IR" sz="2000" b="1" dirty="0">
                <a:effectLst/>
                <a:latin typeface="Times New Roman" panose="02020603050405020304" pitchFamily="18" charset="0"/>
                <a:ea typeface="Times New Roman" panose="02020603050405020304" pitchFamily="18" charset="0"/>
                <a:cs typeface="B Mitra" panose="00000400000000000000" pitchFamily="2" charset="-78"/>
              </a:rPr>
              <a:t>كنترل بهداشتي خوراك و اجزاء در زمان ورود به دامداری </a:t>
            </a:r>
          </a:p>
          <a:p>
            <a:pPr algn="r" rtl="1"/>
            <a:r>
              <a:rPr lang="fa-IR" sz="2000" b="1" dirty="0">
                <a:effectLst/>
                <a:latin typeface="Times New Roman" panose="02020603050405020304" pitchFamily="18" charset="0"/>
                <a:ea typeface="Times New Roman" panose="02020603050405020304" pitchFamily="18" charset="0"/>
                <a:cs typeface="B Mitra" panose="00000400000000000000" pitchFamily="2" charset="-78"/>
              </a:rPr>
              <a:t>كنترل بهداشتي مواد اوليه و خوراك آماده در انبارهاي نگهداري</a:t>
            </a:r>
          </a:p>
          <a:p>
            <a:pPr algn="r" rtl="1"/>
            <a:r>
              <a:rPr lang="fa-IR" sz="2000" b="1" dirty="0">
                <a:effectLst/>
                <a:latin typeface="Times New Roman" panose="02020603050405020304" pitchFamily="18" charset="0"/>
                <a:ea typeface="Times New Roman" panose="02020603050405020304" pitchFamily="18" charset="0"/>
                <a:cs typeface="B Mitra" panose="00000400000000000000" pitchFamily="2" charset="-78"/>
              </a:rPr>
              <a:t>حمل و نقل مواد اوليه و خوراك آماده دام </a:t>
            </a:r>
          </a:p>
          <a:p>
            <a:pPr algn="r" rtl="1"/>
            <a:endParaRPr lang="fa-IR" sz="2000" b="1" dirty="0">
              <a:latin typeface="Times New Roman" panose="02020603050405020304" pitchFamily="18" charset="0"/>
              <a:cs typeface="B Mitra" panose="00000400000000000000" pitchFamily="2" charset="-78"/>
            </a:endParaRPr>
          </a:p>
          <a:p>
            <a:pPr algn="r" rtl="1"/>
            <a:endParaRPr lang="en-US" sz="2000" dirty="0"/>
          </a:p>
        </p:txBody>
      </p:sp>
      <p:sp>
        <p:nvSpPr>
          <p:cNvPr id="7" name="Slide Number Placeholder 6">
            <a:extLst>
              <a:ext uri="{FF2B5EF4-FFF2-40B4-BE49-F238E27FC236}">
                <a16:creationId xmlns:a16="http://schemas.microsoft.com/office/drawing/2014/main" id="{C6F3F871-275D-934E-559C-06266C753AC7}"/>
              </a:ext>
            </a:extLst>
          </p:cNvPr>
          <p:cNvSpPr>
            <a:spLocks noGrp="1"/>
          </p:cNvSpPr>
          <p:nvPr>
            <p:ph type="sldNum" sz="quarter" idx="12"/>
          </p:nvPr>
        </p:nvSpPr>
        <p:spPr/>
        <p:txBody>
          <a:bodyPr/>
          <a:lstStyle/>
          <a:p>
            <a:fld id="{40DC7399-342C-441B-8831-CDA87B369D1A}" type="slidenum">
              <a:rPr lang="en-US" smtClean="0"/>
              <a:t>16</a:t>
            </a:fld>
            <a:endParaRPr lang="en-US"/>
          </a:p>
        </p:txBody>
      </p:sp>
    </p:spTree>
    <p:extLst>
      <p:ext uri="{BB962C8B-B14F-4D97-AF65-F5344CB8AC3E}">
        <p14:creationId xmlns:p14="http://schemas.microsoft.com/office/powerpoint/2010/main" val="3806585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2AF9-B332-9987-4016-FC491761FEED}"/>
              </a:ext>
            </a:extLst>
          </p:cNvPr>
          <p:cNvSpPr>
            <a:spLocks noGrp="1"/>
          </p:cNvSpPr>
          <p:nvPr>
            <p:ph type="title"/>
          </p:nvPr>
        </p:nvSpPr>
        <p:spPr>
          <a:xfrm>
            <a:off x="2280062" y="651754"/>
            <a:ext cx="7042067" cy="1057013"/>
          </a:xfrm>
        </p:spPr>
        <p:txBody>
          <a:bodyPr/>
          <a:lstStyle/>
          <a:p>
            <a:pPr algn="ctr"/>
            <a:r>
              <a:rPr lang="fa-IR" sz="2800" b="1" dirty="0">
                <a:solidFill>
                  <a:srgbClr val="FFC000"/>
                </a:solidFill>
                <a:cs typeface="B Mitra" panose="00000400000000000000" pitchFamily="2" charset="-78"/>
              </a:rPr>
              <a:t>الزامات بهداشتی خوراک دام و تاثیر آن ها درافزایش کیفیت شیرتولیدی در دامداری ها</a:t>
            </a:r>
            <a:endParaRPr lang="en-US" sz="2800" b="1" dirty="0">
              <a:solidFill>
                <a:srgbClr val="FFC000"/>
              </a:solidFill>
              <a:cs typeface="B Mitra" panose="00000400000000000000" pitchFamily="2" charset="-78"/>
            </a:endParaRPr>
          </a:p>
        </p:txBody>
      </p:sp>
      <p:sp>
        <p:nvSpPr>
          <p:cNvPr id="3" name="Content Placeholder 2">
            <a:extLst>
              <a:ext uri="{FF2B5EF4-FFF2-40B4-BE49-F238E27FC236}">
                <a16:creationId xmlns:a16="http://schemas.microsoft.com/office/drawing/2014/main" id="{40363317-692E-8EDD-613A-5839D7708A7C}"/>
              </a:ext>
            </a:extLst>
          </p:cNvPr>
          <p:cNvSpPr>
            <a:spLocks noGrp="1"/>
          </p:cNvSpPr>
          <p:nvPr>
            <p:ph idx="1"/>
          </p:nvPr>
        </p:nvSpPr>
        <p:spPr>
          <a:xfrm>
            <a:off x="83128" y="2354119"/>
            <a:ext cx="11970328" cy="4414816"/>
          </a:xfrm>
          <a:solidFill>
            <a:schemeClr val="tx2">
              <a:lumMod val="20000"/>
              <a:lumOff val="80000"/>
            </a:schemeClr>
          </a:solidFill>
          <a:ln>
            <a:solidFill>
              <a:schemeClr val="bg2"/>
            </a:solidFill>
          </a:ln>
        </p:spPr>
        <p:txBody>
          <a:bodyPr>
            <a:noAutofit/>
          </a:bodyPr>
          <a:lstStyle/>
          <a:p>
            <a:pPr marL="0" indent="0" algn="r" rtl="1">
              <a:buNone/>
            </a:pPr>
            <a:r>
              <a:rPr lang="fa-IR" sz="2000" b="1" dirty="0">
                <a:cs typeface="B Mitra" panose="00000400000000000000" pitchFamily="2" charset="-78"/>
              </a:rPr>
              <a:t>نظارت بهداشتی بر تولید خوراک دام از طریق ذیل امکان پذیر است:</a:t>
            </a:r>
          </a:p>
          <a:p>
            <a:pPr algn="just" rtl="1"/>
            <a:r>
              <a:rPr lang="fa-IR" sz="2000" dirty="0"/>
              <a:t> </a:t>
            </a:r>
            <a:r>
              <a:rPr lang="fa-IR" b="1" dirty="0">
                <a:cs typeface="B Mitra" panose="00000400000000000000" pitchFamily="2" charset="-78"/>
              </a:rPr>
              <a:t>اجرای عملیات صحیح تولید شامل:</a:t>
            </a:r>
          </a:p>
          <a:p>
            <a:pPr algn="just" rtl="1">
              <a:spcBef>
                <a:spcPts val="0"/>
              </a:spcBef>
              <a:buFont typeface="Arial" panose="020B0604020202020204" pitchFamily="34" charset="0"/>
              <a:buChar char="•"/>
            </a:pPr>
            <a:r>
              <a:rPr lang="fa-IR" dirty="0">
                <a:cs typeface="B Mitra" panose="00000400000000000000" pitchFamily="2" charset="-78"/>
              </a:rPr>
              <a:t>بررسی كيفيت مواد اوليه ورودي </a:t>
            </a:r>
          </a:p>
          <a:p>
            <a:pPr algn="just" rtl="1">
              <a:spcBef>
                <a:spcPts val="0"/>
              </a:spcBef>
              <a:buFont typeface="Arial" panose="020B0604020202020204" pitchFamily="34" charset="0"/>
              <a:buChar char="•"/>
            </a:pPr>
            <a:r>
              <a:rPr lang="fa-IR" dirty="0">
                <a:cs typeface="B Mitra" panose="00000400000000000000" pitchFamily="2" charset="-78"/>
              </a:rPr>
              <a:t> انجام آزمايشات شيميايي و ميكروبي لازم بر روي مواد اوليه</a:t>
            </a:r>
          </a:p>
          <a:p>
            <a:pPr algn="just" rtl="1">
              <a:spcBef>
                <a:spcPts val="0"/>
              </a:spcBef>
              <a:buFont typeface="Arial" panose="020B0604020202020204" pitchFamily="34" charset="0"/>
              <a:buChar char="•"/>
            </a:pPr>
            <a:r>
              <a:rPr lang="fa-IR" dirty="0">
                <a:cs typeface="B Mitra" panose="00000400000000000000" pitchFamily="2" charset="-78"/>
              </a:rPr>
              <a:t>نظارت بر پروسه توليد و خروج محصول نهايي</a:t>
            </a:r>
          </a:p>
          <a:p>
            <a:pPr algn="just" rtl="1">
              <a:spcBef>
                <a:spcPts val="0"/>
              </a:spcBef>
              <a:buFont typeface="Arial" panose="020B0604020202020204" pitchFamily="34" charset="0"/>
              <a:buChar char="•"/>
            </a:pPr>
            <a:r>
              <a:rPr lang="fa-IR" dirty="0">
                <a:cs typeface="B Mitra" panose="00000400000000000000" pitchFamily="2" charset="-78"/>
              </a:rPr>
              <a:t> نمونه برداري از محصول نهايي  و انجام پایش های دوره ای سلامت محصول</a:t>
            </a:r>
          </a:p>
          <a:p>
            <a:pPr marL="0" indent="0" algn="just" rtl="1">
              <a:spcBef>
                <a:spcPts val="0"/>
              </a:spcBef>
              <a:buNone/>
            </a:pPr>
            <a:endParaRPr lang="fa-IR" dirty="0">
              <a:cs typeface="B Mitra" panose="00000400000000000000" pitchFamily="2" charset="-78"/>
            </a:endParaRPr>
          </a:p>
          <a:p>
            <a:pPr algn="just" rtl="1"/>
            <a:r>
              <a:rPr lang="fa-IR" b="1" dirty="0">
                <a:cs typeface="B Mitra" panose="00000400000000000000" pitchFamily="2" charset="-78"/>
              </a:rPr>
              <a:t> شناسایی و مدیریت مخاطرات ناشی از عوامل شیمیایی ، فیزیکی و میکربی در خوراک دام به عنوان یک عامل احتمالی خطر آفرین در دام و فراورده خام دامی</a:t>
            </a:r>
          </a:p>
          <a:p>
            <a:pPr algn="just" rtl="1"/>
            <a:r>
              <a:rPr lang="fa-IR" b="1" dirty="0">
                <a:cs typeface="B Mitra" panose="00000400000000000000" pitchFamily="2" charset="-78"/>
              </a:rPr>
              <a:t>اجراي سيستم رديابي </a:t>
            </a:r>
            <a:r>
              <a:rPr lang="en-US" b="1" dirty="0">
                <a:cs typeface="B Mitra" panose="00000400000000000000" pitchFamily="2" charset="-78"/>
              </a:rPr>
              <a:t>(Traceability)  </a:t>
            </a:r>
            <a:r>
              <a:rPr lang="fa-IR" b="1" dirty="0">
                <a:cs typeface="B Mitra" panose="00000400000000000000" pitchFamily="2" charset="-78"/>
              </a:rPr>
              <a:t> مواد اوليه و خوراك آماده دام ، طيور و آبزيان در كارخانجات توليد خوراك دام</a:t>
            </a:r>
            <a:endParaRPr lang="fa-IR" dirty="0">
              <a:cs typeface="B Mitra" panose="00000400000000000000" pitchFamily="2" charset="-78"/>
            </a:endParaRPr>
          </a:p>
          <a:p>
            <a:pPr marL="0" indent="0" algn="just" rtl="1">
              <a:buNone/>
            </a:pPr>
            <a:r>
              <a:rPr lang="fa-IR" dirty="0">
                <a:cs typeface="B Mitra" panose="00000400000000000000" pitchFamily="2" charset="-78"/>
              </a:rPr>
              <a:t> </a:t>
            </a:r>
          </a:p>
          <a:p>
            <a:pPr algn="r" rtl="1"/>
            <a:endParaRPr lang="en-US" sz="2000" dirty="0"/>
          </a:p>
        </p:txBody>
      </p:sp>
      <p:sp>
        <p:nvSpPr>
          <p:cNvPr id="5" name="Slide Number Placeholder 4">
            <a:extLst>
              <a:ext uri="{FF2B5EF4-FFF2-40B4-BE49-F238E27FC236}">
                <a16:creationId xmlns:a16="http://schemas.microsoft.com/office/drawing/2014/main" id="{31CD8E7F-58DC-DAA1-AFDB-63A7CDEDA9EC}"/>
              </a:ext>
            </a:extLst>
          </p:cNvPr>
          <p:cNvSpPr>
            <a:spLocks noGrp="1"/>
          </p:cNvSpPr>
          <p:nvPr>
            <p:ph type="sldNum" sz="quarter" idx="12"/>
          </p:nvPr>
        </p:nvSpPr>
        <p:spPr/>
        <p:txBody>
          <a:bodyPr/>
          <a:lstStyle/>
          <a:p>
            <a:fld id="{40DC7399-342C-441B-8831-CDA87B369D1A}" type="slidenum">
              <a:rPr lang="en-US" smtClean="0"/>
              <a:t>17</a:t>
            </a:fld>
            <a:endParaRPr lang="en-US" dirty="0"/>
          </a:p>
        </p:txBody>
      </p:sp>
    </p:spTree>
    <p:extLst>
      <p:ext uri="{BB962C8B-B14F-4D97-AF65-F5344CB8AC3E}">
        <p14:creationId xmlns:p14="http://schemas.microsoft.com/office/powerpoint/2010/main" val="1282456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921CC-C0C8-176A-4629-12AB3307BE6B}"/>
              </a:ext>
            </a:extLst>
          </p:cNvPr>
          <p:cNvPicPr>
            <a:picLocks noChangeAspect="1"/>
          </p:cNvPicPr>
          <p:nvPr/>
        </p:nvPicPr>
        <p:blipFill>
          <a:blip r:embed="rId2"/>
          <a:stretch>
            <a:fillRect/>
          </a:stretch>
        </p:blipFill>
        <p:spPr>
          <a:xfrm>
            <a:off x="1769423" y="1764590"/>
            <a:ext cx="8914410" cy="2135348"/>
          </a:xfrm>
          <a:prstGeom prst="rect">
            <a:avLst/>
          </a:prstGeom>
        </p:spPr>
      </p:pic>
      <p:sp>
        <p:nvSpPr>
          <p:cNvPr id="3" name="Content Placeholder 2">
            <a:extLst>
              <a:ext uri="{FF2B5EF4-FFF2-40B4-BE49-F238E27FC236}">
                <a16:creationId xmlns:a16="http://schemas.microsoft.com/office/drawing/2014/main" id="{11D3E699-C495-E83E-311A-C09AC7F42E32}"/>
              </a:ext>
            </a:extLst>
          </p:cNvPr>
          <p:cNvSpPr>
            <a:spLocks noGrp="1"/>
          </p:cNvSpPr>
          <p:nvPr>
            <p:ph idx="1"/>
          </p:nvPr>
        </p:nvSpPr>
        <p:spPr>
          <a:xfrm>
            <a:off x="1769422" y="4025736"/>
            <a:ext cx="8914411" cy="2671947"/>
          </a:xfrm>
          <a:solidFill>
            <a:schemeClr val="tx2">
              <a:lumMod val="20000"/>
              <a:lumOff val="80000"/>
            </a:schemeClr>
          </a:solidFill>
        </p:spPr>
        <p:txBody>
          <a:bodyPr>
            <a:normAutofit/>
          </a:bodyPr>
          <a:lstStyle/>
          <a:p>
            <a:pPr marL="0" indent="0" algn="r" rtl="1">
              <a:lnSpc>
                <a:spcPct val="150000"/>
              </a:lnSpc>
              <a:buClr>
                <a:srgbClr val="605339"/>
              </a:buClr>
              <a:buNone/>
            </a:pPr>
            <a:r>
              <a:rPr lang="fa-IR" sz="2400" b="1" dirty="0">
                <a:solidFill>
                  <a:srgbClr val="FF0000"/>
                </a:solidFill>
                <a:cs typeface="B Mitra" panose="00000400000000000000" pitchFamily="2" charset="-78"/>
              </a:rPr>
              <a:t>کیفیت مواد اولیه مورد استفاده در تغذیه دام در سه سطح مورد ارزیابی قرار می‏گیرد:</a:t>
            </a:r>
            <a:endParaRPr lang="en-US" sz="2400" b="1" dirty="0">
              <a:solidFill>
                <a:srgbClr val="FF0000"/>
              </a:solidFill>
              <a:cs typeface="B Mitra" panose="00000400000000000000" pitchFamily="2" charset="-78"/>
            </a:endParaRPr>
          </a:p>
          <a:p>
            <a:pPr marL="0" indent="0" algn="r" rtl="1">
              <a:lnSpc>
                <a:spcPct val="150000"/>
              </a:lnSpc>
              <a:spcBef>
                <a:spcPts val="0"/>
              </a:spcBef>
              <a:buClr>
                <a:srgbClr val="605339"/>
              </a:buClr>
              <a:buNone/>
            </a:pPr>
            <a:r>
              <a:rPr lang="fa-IR" dirty="0">
                <a:cs typeface="B Mitra" panose="00000400000000000000" pitchFamily="2" charset="-78"/>
              </a:rPr>
              <a:t>آب مصرفی </a:t>
            </a:r>
          </a:p>
          <a:p>
            <a:pPr marL="0" indent="0" algn="r" rtl="1">
              <a:lnSpc>
                <a:spcPct val="150000"/>
              </a:lnSpc>
              <a:spcBef>
                <a:spcPts val="0"/>
              </a:spcBef>
              <a:buClr>
                <a:srgbClr val="605339"/>
              </a:buClr>
              <a:buNone/>
            </a:pPr>
            <a:r>
              <a:rPr lang="fa-IR" dirty="0">
                <a:cs typeface="B Mitra" panose="00000400000000000000" pitchFamily="2" charset="-78"/>
              </a:rPr>
              <a:t>علوفه مصرفی</a:t>
            </a:r>
            <a:endParaRPr lang="en-US" dirty="0">
              <a:cs typeface="B Mitra" panose="00000400000000000000" pitchFamily="2" charset="-78"/>
            </a:endParaRPr>
          </a:p>
          <a:p>
            <a:pPr marL="0" indent="0" algn="r" rtl="1">
              <a:lnSpc>
                <a:spcPct val="150000"/>
              </a:lnSpc>
              <a:spcBef>
                <a:spcPts val="0"/>
              </a:spcBef>
              <a:buClr>
                <a:srgbClr val="605339"/>
              </a:buClr>
              <a:buNone/>
            </a:pPr>
            <a:r>
              <a:rPr lang="fa-IR" dirty="0">
                <a:cs typeface="B Mitra" panose="00000400000000000000" pitchFamily="2" charset="-78"/>
              </a:rPr>
              <a:t>کنسانتره مصرفی </a:t>
            </a:r>
          </a:p>
          <a:p>
            <a:pPr marL="0" indent="0" algn="r" rtl="1">
              <a:lnSpc>
                <a:spcPct val="150000"/>
              </a:lnSpc>
              <a:spcBef>
                <a:spcPts val="0"/>
              </a:spcBef>
              <a:buClr>
                <a:srgbClr val="605339"/>
              </a:buClr>
              <a:buNone/>
            </a:pPr>
            <a:r>
              <a:rPr lang="fa-IR" dirty="0">
                <a:cs typeface="B Mitra" panose="00000400000000000000" pitchFamily="2" charset="-78"/>
              </a:rPr>
              <a:t>سایر افزودنی‏هایی نظیر ملاس و یا تفاله چغندر که به خوراک کاملا مخلوط (</a:t>
            </a:r>
            <a:r>
              <a:rPr lang="en-US" dirty="0">
                <a:cs typeface="B Mitra" panose="00000400000000000000" pitchFamily="2" charset="-78"/>
              </a:rPr>
              <a:t>T.M.R</a:t>
            </a:r>
            <a:r>
              <a:rPr lang="fa-IR" dirty="0">
                <a:cs typeface="B Mitra" panose="00000400000000000000" pitchFamily="2" charset="-78"/>
              </a:rPr>
              <a:t>) افزوده می‏شوند </a:t>
            </a:r>
          </a:p>
        </p:txBody>
      </p:sp>
      <p:sp>
        <p:nvSpPr>
          <p:cNvPr id="5" name="Slide Number Placeholder 4">
            <a:extLst>
              <a:ext uri="{FF2B5EF4-FFF2-40B4-BE49-F238E27FC236}">
                <a16:creationId xmlns:a16="http://schemas.microsoft.com/office/drawing/2014/main" id="{E8438C13-7626-A006-ED08-76AD88222D04}"/>
              </a:ext>
            </a:extLst>
          </p:cNvPr>
          <p:cNvSpPr>
            <a:spLocks noGrp="1"/>
          </p:cNvSpPr>
          <p:nvPr>
            <p:ph type="sldNum" sz="quarter" idx="12"/>
          </p:nvPr>
        </p:nvSpPr>
        <p:spPr>
          <a:xfrm>
            <a:off x="10352540" y="295729"/>
            <a:ext cx="838199" cy="767687"/>
          </a:xfrm>
        </p:spPr>
        <p:txBody>
          <a:bodyPr/>
          <a:lstStyle/>
          <a:p>
            <a:fld id="{40DC7399-342C-441B-8831-CDA87B369D1A}" type="slidenum">
              <a:rPr lang="en-US" smtClean="0"/>
              <a:t>18</a:t>
            </a:fld>
            <a:endParaRPr lang="en-US" dirty="0"/>
          </a:p>
        </p:txBody>
      </p:sp>
    </p:spTree>
    <p:extLst>
      <p:ext uri="{BB962C8B-B14F-4D97-AF65-F5344CB8AC3E}">
        <p14:creationId xmlns:p14="http://schemas.microsoft.com/office/powerpoint/2010/main" val="203774047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1C5E-0CBC-6B0A-6B6F-8CBE58970D57}"/>
              </a:ext>
            </a:extLst>
          </p:cNvPr>
          <p:cNvSpPr>
            <a:spLocks noGrp="1"/>
          </p:cNvSpPr>
          <p:nvPr>
            <p:ph type="title"/>
          </p:nvPr>
        </p:nvSpPr>
        <p:spPr>
          <a:xfrm>
            <a:off x="1983178" y="901245"/>
            <a:ext cx="7754589" cy="914400"/>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cs typeface="B Mitra" panose="00000400000000000000" pitchFamily="2" charset="-78"/>
              </a:rPr>
              <a:t>در هنگام ورود به دامداری</a:t>
            </a:r>
            <a:endParaRPr lang="en-US" sz="2800" dirty="0"/>
          </a:p>
        </p:txBody>
      </p:sp>
      <p:sp>
        <p:nvSpPr>
          <p:cNvPr id="10" name="Content Placeholder 9">
            <a:extLst>
              <a:ext uri="{FF2B5EF4-FFF2-40B4-BE49-F238E27FC236}">
                <a16:creationId xmlns:a16="http://schemas.microsoft.com/office/drawing/2014/main" id="{C2BBB7B3-40D0-4389-A078-7A47149A7BF6}"/>
              </a:ext>
            </a:extLst>
          </p:cNvPr>
          <p:cNvSpPr>
            <a:spLocks noGrp="1"/>
          </p:cNvSpPr>
          <p:nvPr>
            <p:ph idx="1"/>
          </p:nvPr>
        </p:nvSpPr>
        <p:spPr>
          <a:xfrm>
            <a:off x="1258784" y="2567874"/>
            <a:ext cx="9860478" cy="3999182"/>
          </a:xfrm>
          <a:solidFill>
            <a:schemeClr val="tx2">
              <a:lumMod val="20000"/>
              <a:lumOff val="80000"/>
            </a:schemeClr>
          </a:solidFill>
        </p:spPr>
        <p:txBody>
          <a:bodyPr>
            <a:normAutofit fontScale="32500" lnSpcReduction="20000"/>
          </a:bodyPr>
          <a:lstStyle/>
          <a:p>
            <a:pPr marL="0" marR="0" indent="0" algn="ctr" rtl="1">
              <a:lnSpc>
                <a:spcPct val="115000"/>
              </a:lnSpc>
              <a:spcBef>
                <a:spcPts val="0"/>
              </a:spcBef>
              <a:spcAft>
                <a:spcPts val="1000"/>
              </a:spcAft>
              <a:buNone/>
            </a:pPr>
            <a:r>
              <a:rPr lang="fa-IR" sz="7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الف- </a:t>
            </a:r>
            <a:r>
              <a:rPr lang="fa-IR" sz="7400" b="1" kern="1200" dirty="0">
                <a:solidFill>
                  <a:srgbClr val="FF0000"/>
                </a:solidFill>
                <a:effectLst/>
                <a:cs typeface="B Mitra" panose="00000400000000000000" pitchFamily="2" charset="-78"/>
              </a:rPr>
              <a:t>کنترل های لازم  هنگام خرید و در زمان ورود خوراک دام و اجزاء آن به واحد دامداری </a:t>
            </a:r>
            <a:endParaRPr lang="en-US" sz="7400" b="1" kern="1200" dirty="0">
              <a:solidFill>
                <a:srgbClr val="FF0000"/>
              </a:solidFill>
              <a:effectLst/>
              <a:cs typeface="B Mitra" panose="00000400000000000000" pitchFamily="2" charset="-78"/>
            </a:endParaRPr>
          </a:p>
          <a:p>
            <a:pPr marL="285750" marR="0" indent="-285750" algn="just" rtl="1">
              <a:lnSpc>
                <a:spcPct val="115000"/>
              </a:lnSpc>
              <a:spcBef>
                <a:spcPts val="0"/>
              </a:spcBef>
              <a:spcAft>
                <a:spcPts val="1000"/>
              </a:spcAft>
              <a:buFontTx/>
              <a:buChar char="-"/>
            </a:pPr>
            <a:endParaRPr lang="fa-IR" sz="1800" dirty="0">
              <a:effectLst/>
              <a:cs typeface="B Mitra" panose="00000400000000000000" pitchFamily="2" charset="-78"/>
            </a:endParaRPr>
          </a:p>
          <a:p>
            <a:pPr marL="0" algn="just" rtl="1">
              <a:lnSpc>
                <a:spcPct val="115000"/>
              </a:lnSpc>
              <a:spcBef>
                <a:spcPts val="0"/>
              </a:spcBef>
              <a:spcAft>
                <a:spcPts val="1000"/>
              </a:spcAft>
            </a:pPr>
            <a:r>
              <a:rPr lang="ar-SA" sz="5500" dirty="0">
                <a:cs typeface="B Mitra" panose="00000400000000000000" pitchFamily="2" charset="-78"/>
              </a:rPr>
              <a:t>از تامین کنندگانی که از شیوه های تولید خوب شناخته شده پیروی می کنند، خوراک تهیه کنید</a:t>
            </a:r>
            <a:r>
              <a:rPr lang="en-US" sz="5500" dirty="0">
                <a:cs typeface="B Mitra" panose="00000400000000000000" pitchFamily="2" charset="-78"/>
              </a:rPr>
              <a:t>.</a:t>
            </a:r>
          </a:p>
          <a:p>
            <a:pPr marL="0" marR="0" algn="just" rtl="1">
              <a:lnSpc>
                <a:spcPct val="115000"/>
              </a:lnSpc>
              <a:spcBef>
                <a:spcPts val="0"/>
              </a:spcBef>
              <a:spcAft>
                <a:spcPts val="1000"/>
              </a:spcAft>
            </a:pPr>
            <a:r>
              <a:rPr lang="fa-IR" sz="5500" dirty="0">
                <a:effectLst/>
                <a:cs typeface="B Mitra" panose="00000400000000000000" pitchFamily="2" charset="-78"/>
              </a:rPr>
              <a:t>خوراک دام و اجزاء آن در هنگام ورود به واحد دامداری دارای  مستنداتی نظیر گواهی حمل باشند</a:t>
            </a:r>
          </a:p>
          <a:p>
            <a:pPr marL="0" algn="just" rtl="1">
              <a:lnSpc>
                <a:spcPct val="115000"/>
              </a:lnSpc>
              <a:spcBef>
                <a:spcPts val="0"/>
              </a:spcBef>
              <a:spcAft>
                <a:spcPts val="1000"/>
              </a:spcAft>
            </a:pPr>
            <a:r>
              <a:rPr lang="fa-IR" sz="5500" dirty="0">
                <a:effectLst/>
                <a:cs typeface="B Mitra" panose="00000400000000000000" pitchFamily="2" charset="-78"/>
              </a:rPr>
              <a:t>خوراک دام و اجزاء آن در هنگام ورود به واحد دامداری دارای  مستنداتی نظیر گواهی آنالیز باشند</a:t>
            </a:r>
            <a:endParaRPr lang="en-US" sz="5500" dirty="0">
              <a:effectLst/>
              <a:cs typeface="B Mitra" panose="00000400000000000000" pitchFamily="2" charset="-78"/>
            </a:endParaRPr>
          </a:p>
          <a:p>
            <a:pPr marL="0" algn="just" rtl="1">
              <a:lnSpc>
                <a:spcPct val="115000"/>
              </a:lnSpc>
              <a:spcBef>
                <a:spcPts val="0"/>
              </a:spcBef>
              <a:spcAft>
                <a:spcPts val="1000"/>
              </a:spcAft>
            </a:pPr>
            <a:r>
              <a:rPr lang="fa-IR" sz="5500" dirty="0">
                <a:effectLst/>
                <a:cs typeface="B Mitra" panose="00000400000000000000" pitchFamily="2" charset="-78"/>
              </a:rPr>
              <a:t>کنترل و اعتبارسنجی اسناد مربوط به هر محموله مستند سازی شده باشد</a:t>
            </a:r>
            <a:endParaRPr lang="en-US" sz="5500" dirty="0">
              <a:effectLst/>
              <a:cs typeface="B Mitra" panose="00000400000000000000" pitchFamily="2" charset="-78"/>
            </a:endParaRPr>
          </a:p>
          <a:p>
            <a:pPr marL="0" algn="just" rtl="1">
              <a:lnSpc>
                <a:spcPct val="115000"/>
              </a:lnSpc>
              <a:spcBef>
                <a:spcPts val="0"/>
              </a:spcBef>
              <a:spcAft>
                <a:spcPts val="1000"/>
              </a:spcAft>
            </a:pPr>
            <a:r>
              <a:rPr lang="fa-IR" sz="5500" dirty="0">
                <a:effectLst/>
                <a:cs typeface="B Mitra" panose="00000400000000000000" pitchFamily="2" charset="-78"/>
              </a:rPr>
              <a:t>کنترل های لازم ارگانولپتیک خوراک دام و اجزاء آن و تطابق آن با استانداردهای موجود  قبل از تخلیه و بعد از  ورود به دامداری مستند سازی شده باشد</a:t>
            </a:r>
            <a:endParaRPr lang="en-US" sz="5500" dirty="0">
              <a:effectLst/>
              <a:cs typeface="B Mitra" panose="00000400000000000000" pitchFamily="2" charset="-78"/>
            </a:endParaRPr>
          </a:p>
          <a:p>
            <a:pPr marL="0" algn="just" rtl="1">
              <a:lnSpc>
                <a:spcPct val="115000"/>
              </a:lnSpc>
              <a:spcBef>
                <a:spcPts val="0"/>
              </a:spcBef>
              <a:spcAft>
                <a:spcPts val="1000"/>
              </a:spcAft>
            </a:pPr>
            <a:r>
              <a:rPr lang="fa-IR" sz="55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مستندات لازم در خصوص انجام آزمایش های لازم  پیش از صدور مجوز تخلیه از ماشین نظیر اندازه‏گیری رطوبت، بررسی ظاهری ناخالصی‏ها، رنگ، بو و در صورت امکان اندازه‏گیری میزان پروتئین، چربی، مایکوتوکسین‏ها، وجود منابع </a:t>
            </a:r>
            <a:r>
              <a:rPr lang="en-US" sz="55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N.P.N</a:t>
            </a:r>
            <a:r>
              <a:rPr lang="fa-IR" sz="55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 نظیر اوره و ملامین و ..... بصورت رندوم جهت مانیتورینگ محصول و فروشنده </a:t>
            </a:r>
            <a:endParaRPr lang="en-US" sz="55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Low" rtl="1" eaLnBrk="1" fontAlgn="t" latinLnBrk="0" hangingPunct="1">
              <a:spcBef>
                <a:spcPts val="0"/>
              </a:spcBef>
              <a:spcAft>
                <a:spcPts val="0"/>
              </a:spcAft>
            </a:pPr>
            <a:endParaRPr lang="en-US" sz="4200" i="0" u="none" strike="noStrike" dirty="0">
              <a:solidFill>
                <a:schemeClr val="tx1"/>
              </a:solidFill>
              <a:effectLst/>
              <a:latin typeface="Arial" panose="020B0604020202020204" pitchFamily="34" charset="0"/>
              <a:cs typeface="B Mitra" panose="00000400000000000000" pitchFamily="2" charset="-78"/>
            </a:endParaRPr>
          </a:p>
          <a:p>
            <a:pPr marL="0" algn="just" rtl="1">
              <a:lnSpc>
                <a:spcPct val="115000"/>
              </a:lnSpc>
              <a:spcBef>
                <a:spcPts val="0"/>
              </a:spcBef>
              <a:spcAft>
                <a:spcPts val="1000"/>
              </a:spcAft>
            </a:pPr>
            <a:endParaRPr lang="en-US" sz="4500" dirty="0">
              <a:effectLst/>
              <a:cs typeface="B Mitra" panose="00000400000000000000" pitchFamily="2" charset="-78"/>
            </a:endParaRPr>
          </a:p>
          <a:p>
            <a:pPr marL="0" indent="0" algn="just" rtl="1">
              <a:lnSpc>
                <a:spcPct val="115000"/>
              </a:lnSpc>
              <a:spcBef>
                <a:spcPts val="0"/>
              </a:spcBef>
              <a:spcAft>
                <a:spcPts val="1000"/>
              </a:spcAft>
              <a:buNone/>
            </a:pPr>
            <a:endParaRPr lang="en-US" sz="1800" dirty="0">
              <a:effectLst/>
              <a:cs typeface="B Mitra" panose="00000400000000000000" pitchFamily="2" charset="-78"/>
            </a:endParaRPr>
          </a:p>
          <a:p>
            <a:pPr marL="0" algn="just" rtl="1">
              <a:lnSpc>
                <a:spcPct val="115000"/>
              </a:lnSpc>
              <a:spcBef>
                <a:spcPts val="0"/>
              </a:spcBef>
              <a:spcAft>
                <a:spcPts val="1000"/>
              </a:spcAft>
            </a:pPr>
            <a:endParaRPr lang="en-US" sz="1800" dirty="0">
              <a:effectLst/>
              <a:cs typeface="B Mitra" panose="00000400000000000000" pitchFamily="2" charset="-78"/>
            </a:endParaRPr>
          </a:p>
          <a:p>
            <a:pPr marL="0" marR="0" algn="just" rtl="1">
              <a:lnSpc>
                <a:spcPct val="115000"/>
              </a:lnSpc>
              <a:spcBef>
                <a:spcPts val="0"/>
              </a:spcBef>
              <a:spcAft>
                <a:spcPts val="1000"/>
              </a:spcAft>
            </a:pPr>
            <a:endParaRPr lang="en-US" sz="1800" dirty="0">
              <a:effectLst/>
              <a:cs typeface="B Mitra" panose="00000400000000000000" pitchFamily="2" charset="-78"/>
            </a:endParaRPr>
          </a:p>
          <a:p>
            <a:endParaRPr lang="en-US" dirty="0"/>
          </a:p>
        </p:txBody>
      </p:sp>
      <p:sp>
        <p:nvSpPr>
          <p:cNvPr id="4" name="Slide Number Placeholder 3">
            <a:extLst>
              <a:ext uri="{FF2B5EF4-FFF2-40B4-BE49-F238E27FC236}">
                <a16:creationId xmlns:a16="http://schemas.microsoft.com/office/drawing/2014/main" id="{B3AC9573-6235-3CF0-C671-2D797A215184}"/>
              </a:ext>
            </a:extLst>
          </p:cNvPr>
          <p:cNvSpPr>
            <a:spLocks noGrp="1"/>
          </p:cNvSpPr>
          <p:nvPr>
            <p:ph type="sldNum" sz="quarter" idx="12"/>
          </p:nvPr>
        </p:nvSpPr>
        <p:spPr/>
        <p:txBody>
          <a:bodyPr/>
          <a:lstStyle/>
          <a:p>
            <a:fld id="{40DC7399-342C-441B-8831-CDA87B369D1A}" type="slidenum">
              <a:rPr lang="en-US" smtClean="0"/>
              <a:t>19</a:t>
            </a:fld>
            <a:endParaRPr lang="en-US"/>
          </a:p>
        </p:txBody>
      </p:sp>
    </p:spTree>
    <p:extLst>
      <p:ext uri="{BB962C8B-B14F-4D97-AF65-F5344CB8AC3E}">
        <p14:creationId xmlns:p14="http://schemas.microsoft.com/office/powerpoint/2010/main" val="1602532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EB8030-9982-24C8-71C6-E2DCCE4912D8}"/>
              </a:ext>
            </a:extLst>
          </p:cNvPr>
          <p:cNvPicPr>
            <a:picLocks noChangeAspect="1"/>
          </p:cNvPicPr>
          <p:nvPr/>
        </p:nvPicPr>
        <p:blipFill rotWithShape="1">
          <a:blip r:embed="rId2">
            <a:extLst>
              <a:ext uri="{28A0092B-C50C-407E-A947-70E740481C1C}">
                <a14:useLocalDpi xmlns:a14="http://schemas.microsoft.com/office/drawing/2010/main" val="0"/>
              </a:ext>
            </a:extLst>
          </a:blip>
          <a:srcRect t="23333" b="10387"/>
          <a:stretch/>
        </p:blipFill>
        <p:spPr>
          <a:xfrm>
            <a:off x="0" y="0"/>
            <a:ext cx="12192000" cy="2987749"/>
          </a:xfrm>
          <a:prstGeom prst="rect">
            <a:avLst/>
          </a:prstGeom>
        </p:spPr>
      </p:pic>
      <p:pic>
        <p:nvPicPr>
          <p:cNvPr id="12" name="Picture 11">
            <a:extLst>
              <a:ext uri="{FF2B5EF4-FFF2-40B4-BE49-F238E27FC236}">
                <a16:creationId xmlns:a16="http://schemas.microsoft.com/office/drawing/2014/main" id="{472860C5-9370-4904-7E61-7B2B54FF6A9D}"/>
              </a:ext>
            </a:extLst>
          </p:cNvPr>
          <p:cNvPicPr>
            <a:picLocks noChangeAspect="1"/>
          </p:cNvPicPr>
          <p:nvPr/>
        </p:nvPicPr>
        <p:blipFill rotWithShape="1">
          <a:blip r:embed="rId3">
            <a:extLst>
              <a:ext uri="{28A0092B-C50C-407E-A947-70E740481C1C}">
                <a14:useLocalDpi xmlns:a14="http://schemas.microsoft.com/office/drawing/2010/main" val="0"/>
              </a:ext>
            </a:extLst>
          </a:blip>
          <a:srcRect t="5272" b="36898"/>
          <a:stretch/>
        </p:blipFill>
        <p:spPr>
          <a:xfrm>
            <a:off x="0" y="3668233"/>
            <a:ext cx="12192000" cy="3625702"/>
          </a:xfrm>
          <a:prstGeom prst="rect">
            <a:avLst/>
          </a:prstGeom>
        </p:spPr>
      </p:pic>
      <p:pic>
        <p:nvPicPr>
          <p:cNvPr id="1026" name="Picture 2" descr="Milk Wave PNG Images Transparent Background | PNG Play">
            <a:extLst>
              <a:ext uri="{FF2B5EF4-FFF2-40B4-BE49-F238E27FC236}">
                <a16:creationId xmlns:a16="http://schemas.microsoft.com/office/drawing/2014/main" id="{33CD7995-0EF7-B857-D09E-EC454A553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9730"/>
            <a:ext cx="12192000" cy="53800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C9C45C-A484-DE22-2DD5-FE48A1047D14}"/>
              </a:ext>
            </a:extLst>
          </p:cNvPr>
          <p:cNvSpPr>
            <a:spLocks noGrp="1"/>
          </p:cNvSpPr>
          <p:nvPr>
            <p:ph type="ctrTitle"/>
          </p:nvPr>
        </p:nvSpPr>
        <p:spPr>
          <a:xfrm>
            <a:off x="1826821" y="2653617"/>
            <a:ext cx="8538358" cy="1667723"/>
          </a:xfrm>
          <a:solidFill>
            <a:srgbClr val="660066"/>
          </a:solidFill>
          <a:ln>
            <a:solidFill>
              <a:schemeClr val="accent1"/>
            </a:solidFill>
          </a:ln>
        </p:spPr>
        <p:txBody>
          <a:bodyPr>
            <a:noAutofit/>
            <a:scene3d>
              <a:camera prst="orthographicFront"/>
              <a:lightRig rig="soft" dir="t">
                <a:rot lat="0" lon="0" rev="15600000"/>
              </a:lightRig>
            </a:scene3d>
            <a:sp3d extrusionH="57150" prstMaterial="softEdge">
              <a:bevelT w="25400" h="38100"/>
            </a:sp3d>
          </a:bodyPr>
          <a:lstStyle/>
          <a:p>
            <a:pPr algn="ctr">
              <a:lnSpc>
                <a:spcPct val="150000"/>
              </a:lnSpc>
            </a:pPr>
            <a:r>
              <a:rPr lang="fa-IR" sz="4000" b="1" dirty="0">
                <a:ln/>
                <a:solidFill>
                  <a:srgbClr val="FFC000"/>
                </a:solidFill>
                <a:cs typeface="B Mitra" panose="00000400000000000000" pitchFamily="2" charset="-78"/>
              </a:rPr>
              <a:t>الزامات بهداشتی خوراک دام و</a:t>
            </a:r>
            <a:br>
              <a:rPr lang="fa-IR" sz="4000" b="1" dirty="0">
                <a:ln/>
                <a:solidFill>
                  <a:srgbClr val="FFC000"/>
                </a:solidFill>
                <a:cs typeface="B Mitra" panose="00000400000000000000" pitchFamily="2" charset="-78"/>
              </a:rPr>
            </a:br>
            <a:r>
              <a:rPr lang="fa-IR" sz="4000" b="1" dirty="0">
                <a:ln/>
                <a:solidFill>
                  <a:srgbClr val="FFC000"/>
                </a:solidFill>
                <a:cs typeface="B Mitra" panose="00000400000000000000" pitchFamily="2" charset="-78"/>
              </a:rPr>
              <a:t> تاثیر آن در کیفیت شیر تولیدی در دامداری ها</a:t>
            </a:r>
          </a:p>
        </p:txBody>
      </p:sp>
      <p:sp>
        <p:nvSpPr>
          <p:cNvPr id="3" name="Slide Number Placeholder 4">
            <a:extLst>
              <a:ext uri="{FF2B5EF4-FFF2-40B4-BE49-F238E27FC236}">
                <a16:creationId xmlns:a16="http://schemas.microsoft.com/office/drawing/2014/main" id="{657E6CF3-EF96-8A84-444D-1E94303A5175}"/>
              </a:ext>
            </a:extLst>
          </p:cNvPr>
          <p:cNvSpPr>
            <a:spLocks noGrp="1"/>
          </p:cNvSpPr>
          <p:nvPr>
            <p:ph type="sldNum" sz="quarter" idx="12"/>
          </p:nvPr>
        </p:nvSpPr>
        <p:spPr>
          <a:xfrm>
            <a:off x="11863449" y="0"/>
            <a:ext cx="328551" cy="767687"/>
          </a:xfrm>
          <a:solidFill>
            <a:schemeClr val="accent2"/>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DC7399-342C-441B-8831-CDA87B369D1A}" type="slidenum">
              <a:rPr kumimoji="0" lang="en-US" sz="2800" b="0" i="0" u="none" strike="noStrike" kern="1200" cap="none" spc="0" normalizeH="0" baseline="0" noProof="0" smtClean="0">
                <a:ln>
                  <a:noFill/>
                </a:ln>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2800" b="0" i="0" u="none" strike="noStrike" kern="1200" cap="none" spc="0" normalizeH="0" baseline="0" noProof="0" dirty="0">
              <a:ln>
                <a:noFill/>
              </a:ln>
              <a:effectLst/>
              <a:uLnTx/>
              <a:uFillTx/>
              <a:latin typeface="Century Gothic" panose="020B0502020202020204"/>
              <a:ea typeface="+mn-ea"/>
              <a:cs typeface="+mn-cs"/>
            </a:endParaRPr>
          </a:p>
        </p:txBody>
      </p:sp>
    </p:spTree>
    <p:extLst>
      <p:ext uri="{BB962C8B-B14F-4D97-AF65-F5344CB8AC3E}">
        <p14:creationId xmlns:p14="http://schemas.microsoft.com/office/powerpoint/2010/main" val="40732027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90C5D4-0E37-FA59-11AC-38715CFA6CA8}"/>
              </a:ext>
            </a:extLst>
          </p:cNvPr>
          <p:cNvSpPr>
            <a:spLocks noGrp="1"/>
          </p:cNvSpPr>
          <p:nvPr>
            <p:ph type="title"/>
          </p:nvPr>
        </p:nvSpPr>
        <p:spPr>
          <a:xfrm>
            <a:off x="2099952" y="762700"/>
            <a:ext cx="7992095" cy="1030475"/>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cs typeface="B Mitra" panose="00000400000000000000" pitchFamily="2" charset="-78"/>
              </a:rPr>
              <a:t>در هنگام ورود به دامداری</a:t>
            </a:r>
            <a:endParaRPr lang="en-US" sz="2800" dirty="0"/>
          </a:p>
        </p:txBody>
      </p:sp>
      <p:sp>
        <p:nvSpPr>
          <p:cNvPr id="3" name="Content Placeholder 2">
            <a:extLst>
              <a:ext uri="{FF2B5EF4-FFF2-40B4-BE49-F238E27FC236}">
                <a16:creationId xmlns:a16="http://schemas.microsoft.com/office/drawing/2014/main" id="{D80F2785-59C6-F5A6-CC7E-F7C8FC4BF2CF}"/>
              </a:ext>
            </a:extLst>
          </p:cNvPr>
          <p:cNvSpPr>
            <a:spLocks noGrp="1"/>
          </p:cNvSpPr>
          <p:nvPr>
            <p:ph idx="1"/>
          </p:nvPr>
        </p:nvSpPr>
        <p:spPr>
          <a:xfrm>
            <a:off x="1354506" y="2377868"/>
            <a:ext cx="9417133" cy="3821051"/>
          </a:xfrm>
          <a:solidFill>
            <a:schemeClr val="tx2">
              <a:lumMod val="20000"/>
              <a:lumOff val="80000"/>
            </a:schemeClr>
          </a:solidFill>
        </p:spPr>
        <p:txBody>
          <a:bodyPr>
            <a:normAutofit/>
          </a:bodyPr>
          <a:lstStyle/>
          <a:p>
            <a:pPr marL="0" indent="0" algn="just" rtl="1" fontAlgn="t">
              <a:spcBef>
                <a:spcPts val="0"/>
              </a:spcBef>
              <a:buNone/>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الف- </a:t>
            </a:r>
            <a:r>
              <a:rPr lang="fa-IR" sz="2400" b="1" kern="1200" dirty="0">
                <a:solidFill>
                  <a:srgbClr val="FF0000"/>
                </a:solidFill>
                <a:effectLst/>
                <a:cs typeface="B Mitra" panose="00000400000000000000" pitchFamily="2" charset="-78"/>
              </a:rPr>
              <a:t>کنترل های لازم  هنگام خرید و در زمان ورود خوراک دام و اجزاء آن به واحد دامداری </a:t>
            </a:r>
            <a:endParaRPr lang="en-US" sz="2400" b="1" kern="1200" dirty="0">
              <a:solidFill>
                <a:srgbClr val="FF0000"/>
              </a:solidFill>
              <a:effectLst/>
              <a:cs typeface="B Mitra" panose="00000400000000000000" pitchFamily="2" charset="-78"/>
            </a:endParaRPr>
          </a:p>
          <a:p>
            <a:pPr marL="0" algn="just" rtl="1" fontAlgn="t">
              <a:spcBef>
                <a:spcPts val="0"/>
              </a:spcBef>
            </a:pPr>
            <a:endParaRPr lang="en-US" sz="24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fontAlgn="t">
              <a:lnSpc>
                <a:spcPct val="150000"/>
              </a:lnSpc>
              <a:spcBef>
                <a:spcPts val="0"/>
              </a:spcBef>
            </a:pP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مستندات لازم در خصوص انجام آزمایشات تکمیلی نظیر کشت میکروبی و بررسی‏های تخصصی مانند اندازه گیری فلزات سنگین و سموم اجزاء خوراک  و مکمل‏ها</a:t>
            </a:r>
            <a:endParaRPr lang="en-US" sz="2000" b="1"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 rtl="1" eaLnBrk="1" fontAlgn="t" latinLnBrk="0" hangingPunct="1">
              <a:lnSpc>
                <a:spcPct val="150000"/>
              </a:lnSpc>
              <a:spcBef>
                <a:spcPts val="0"/>
              </a:spcBef>
              <a:spcAft>
                <a:spcPts val="0"/>
              </a:spcAft>
            </a:pP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مستندات لازم در ارتباط با ورود و خروج </a:t>
            </a:r>
            <a:r>
              <a:rPr lang="fa-IR" sz="2000" i="0" u="none" strike="noStrike" kern="1200" dirty="0">
                <a:solidFill>
                  <a:schemeClr val="tx1"/>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 </a:t>
            </a: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به قرنطینه پیش از انبار</a:t>
            </a:r>
            <a:endParaRPr lang="en-US" sz="2000" i="0" u="none" strike="noStrike" dirty="0">
              <a:solidFill>
                <a:schemeClr val="tx1"/>
              </a:solidFill>
              <a:effectLst/>
              <a:latin typeface="Arial" panose="020B0604020202020204" pitchFamily="34" charset="0"/>
              <a:cs typeface="B Mitra" panose="00000400000000000000" pitchFamily="2" charset="-78"/>
            </a:endParaRPr>
          </a:p>
          <a:p>
            <a:pPr marL="0" marR="0" algn="just" rtl="1" eaLnBrk="1" fontAlgn="t" latinLnBrk="0" hangingPunct="1">
              <a:lnSpc>
                <a:spcPct val="150000"/>
              </a:lnSpc>
              <a:spcBef>
                <a:spcPts val="0"/>
              </a:spcBef>
              <a:spcAft>
                <a:spcPts val="0"/>
              </a:spcAft>
            </a:pP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مستندات لازم در ارتباط با نمونه برداری از </a:t>
            </a:r>
            <a:r>
              <a:rPr lang="fa-IR" sz="2000" i="0" u="none" strike="noStrike" kern="1200" dirty="0">
                <a:solidFill>
                  <a:schemeClr val="tx1"/>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 </a:t>
            </a: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در هنگام ورود به واحد دامداری</a:t>
            </a:r>
            <a:endParaRPr lang="en-US" sz="2000" i="0" u="none" strike="noStrike" dirty="0">
              <a:solidFill>
                <a:schemeClr val="tx1"/>
              </a:solidFill>
              <a:effectLst/>
              <a:latin typeface="Arial" panose="020B0604020202020204" pitchFamily="34" charset="0"/>
              <a:cs typeface="B Mitra" panose="00000400000000000000" pitchFamily="2" charset="-78"/>
            </a:endParaRPr>
          </a:p>
          <a:p>
            <a:pPr marL="0" marR="0" algn="r" rtl="1" eaLnBrk="1" fontAlgn="t" latinLnBrk="0" hangingPunct="1">
              <a:lnSpc>
                <a:spcPct val="150000"/>
              </a:lnSpc>
              <a:spcBef>
                <a:spcPts val="0"/>
              </a:spcBef>
              <a:spcAft>
                <a:spcPts val="0"/>
              </a:spcAft>
            </a:pP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مستندات لازم در ارتباط با انجام  آزمایش های لازم از </a:t>
            </a:r>
            <a:r>
              <a:rPr lang="fa-IR" sz="2000" i="0" u="none" strike="noStrike" kern="1200" dirty="0">
                <a:solidFill>
                  <a:schemeClr val="tx1"/>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 </a:t>
            </a:r>
            <a:r>
              <a:rPr lang="fa-IR" sz="2000" i="0" u="none" strike="noStrike" kern="1200"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در هنگام ورود به واحد دامداری</a:t>
            </a:r>
            <a:endParaRPr lang="en-US" sz="2000" dirty="0">
              <a:solidFill>
                <a:schemeClr val="tx1"/>
              </a:solidFill>
            </a:endParaRPr>
          </a:p>
        </p:txBody>
      </p:sp>
      <p:sp>
        <p:nvSpPr>
          <p:cNvPr id="5" name="Slide Number Placeholder 4">
            <a:extLst>
              <a:ext uri="{FF2B5EF4-FFF2-40B4-BE49-F238E27FC236}">
                <a16:creationId xmlns:a16="http://schemas.microsoft.com/office/drawing/2014/main" id="{94AA312F-3A4C-C8EF-4F16-5D3D49EEB245}"/>
              </a:ext>
            </a:extLst>
          </p:cNvPr>
          <p:cNvSpPr>
            <a:spLocks noGrp="1"/>
          </p:cNvSpPr>
          <p:nvPr>
            <p:ph type="sldNum" sz="quarter" idx="12"/>
          </p:nvPr>
        </p:nvSpPr>
        <p:spPr/>
        <p:txBody>
          <a:bodyPr/>
          <a:lstStyle/>
          <a:p>
            <a:fld id="{40DC7399-342C-441B-8831-CDA87B369D1A}" type="slidenum">
              <a:rPr lang="en-US" smtClean="0"/>
              <a:t>20</a:t>
            </a:fld>
            <a:endParaRPr lang="en-US"/>
          </a:p>
        </p:txBody>
      </p:sp>
    </p:spTree>
    <p:extLst>
      <p:ext uri="{BB962C8B-B14F-4D97-AF65-F5344CB8AC3E}">
        <p14:creationId xmlns:p14="http://schemas.microsoft.com/office/powerpoint/2010/main" val="2230716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80" name="Group 64">
            <a:extLst>
              <a:ext uri="{FF2B5EF4-FFF2-40B4-BE49-F238E27FC236}">
                <a16:creationId xmlns:a16="http://schemas.microsoft.com/office/drawing/2014/main" id="{3C6208D8-C80D-6E90-D20F-383AF4F06FC8}"/>
              </a:ext>
            </a:extLst>
          </p:cNvPr>
          <p:cNvGrpSpPr>
            <a:grpSpLocks/>
          </p:cNvGrpSpPr>
          <p:nvPr/>
        </p:nvGrpSpPr>
        <p:grpSpPr bwMode="auto">
          <a:xfrm>
            <a:off x="134192" y="3226085"/>
            <a:ext cx="3335338" cy="3143252"/>
            <a:chOff x="-856" y="2284"/>
            <a:chExt cx="2101" cy="1980"/>
          </a:xfrm>
        </p:grpSpPr>
        <p:grpSp>
          <p:nvGrpSpPr>
            <p:cNvPr id="51232" name="Group 65">
              <a:extLst>
                <a:ext uri="{FF2B5EF4-FFF2-40B4-BE49-F238E27FC236}">
                  <a16:creationId xmlns:a16="http://schemas.microsoft.com/office/drawing/2014/main" id="{EB21C6F1-13DA-4E80-5D37-B4F0A8479B16}"/>
                </a:ext>
              </a:extLst>
            </p:cNvPr>
            <p:cNvGrpSpPr>
              <a:grpSpLocks/>
            </p:cNvGrpSpPr>
            <p:nvPr/>
          </p:nvGrpSpPr>
          <p:grpSpPr bwMode="auto">
            <a:xfrm>
              <a:off x="-856" y="2284"/>
              <a:ext cx="2101" cy="1125"/>
              <a:chOff x="-856" y="2284"/>
              <a:chExt cx="2101" cy="1125"/>
            </a:xfrm>
          </p:grpSpPr>
          <p:sp>
            <p:nvSpPr>
              <p:cNvPr id="51237" name="AutoShape 66">
                <a:extLst>
                  <a:ext uri="{FF2B5EF4-FFF2-40B4-BE49-F238E27FC236}">
                    <a16:creationId xmlns:a16="http://schemas.microsoft.com/office/drawing/2014/main" id="{9919677D-E795-F829-CC17-66EFB2216ECC}"/>
                  </a:ext>
                </a:extLst>
              </p:cNvPr>
              <p:cNvSpPr>
                <a:spLocks noChangeArrowheads="1"/>
              </p:cNvSpPr>
              <p:nvPr/>
            </p:nvSpPr>
            <p:spPr bwMode="auto">
              <a:xfrm>
                <a:off x="-412" y="2434"/>
                <a:ext cx="1657" cy="975"/>
              </a:xfrm>
              <a:prstGeom prst="plaque">
                <a:avLst>
                  <a:gd name="adj" fmla="val 16667"/>
                </a:avLst>
              </a:prstGeom>
              <a:solidFill>
                <a:srgbClr val="66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endParaRPr lang="en-US" altLang="en-US" sz="2400">
                  <a:solidFill>
                    <a:srgbClr val="FFFFCC"/>
                  </a:solidFill>
                </a:endParaRPr>
              </a:p>
            </p:txBody>
          </p:sp>
          <p:sp>
            <p:nvSpPr>
              <p:cNvPr id="111684" name="Text Box 68">
                <a:extLst>
                  <a:ext uri="{FF2B5EF4-FFF2-40B4-BE49-F238E27FC236}">
                    <a16:creationId xmlns:a16="http://schemas.microsoft.com/office/drawing/2014/main" id="{DD97C411-C56D-0610-9A9B-D7CC6EE47CCD}"/>
                  </a:ext>
                </a:extLst>
              </p:cNvPr>
              <p:cNvSpPr txBox="1">
                <a:spLocks noChangeArrowheads="1"/>
              </p:cNvSpPr>
              <p:nvPr/>
            </p:nvSpPr>
            <p:spPr bwMode="auto">
              <a:xfrm>
                <a:off x="-856" y="2284"/>
                <a:ext cx="384"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7</a:t>
                </a:r>
              </a:p>
            </p:txBody>
          </p:sp>
        </p:grpSp>
        <p:grpSp>
          <p:nvGrpSpPr>
            <p:cNvPr id="51233" name="Group 69">
              <a:extLst>
                <a:ext uri="{FF2B5EF4-FFF2-40B4-BE49-F238E27FC236}">
                  <a16:creationId xmlns:a16="http://schemas.microsoft.com/office/drawing/2014/main" id="{778C82E0-D24D-6337-0FE3-3044AE1AA18C}"/>
                </a:ext>
              </a:extLst>
            </p:cNvPr>
            <p:cNvGrpSpPr>
              <a:grpSpLocks/>
            </p:cNvGrpSpPr>
            <p:nvPr/>
          </p:nvGrpSpPr>
          <p:grpSpPr bwMode="auto">
            <a:xfrm>
              <a:off x="-811" y="3356"/>
              <a:ext cx="2010" cy="908"/>
              <a:chOff x="-811" y="3356"/>
              <a:chExt cx="2010" cy="908"/>
            </a:xfrm>
          </p:grpSpPr>
          <p:sp>
            <p:nvSpPr>
              <p:cNvPr id="51234" name="AutoShape 70">
                <a:extLst>
                  <a:ext uri="{FF2B5EF4-FFF2-40B4-BE49-F238E27FC236}">
                    <a16:creationId xmlns:a16="http://schemas.microsoft.com/office/drawing/2014/main" id="{4E05F742-4996-B486-D928-6B9810C65304}"/>
                  </a:ext>
                </a:extLst>
              </p:cNvPr>
              <p:cNvSpPr>
                <a:spLocks noChangeArrowheads="1"/>
              </p:cNvSpPr>
              <p:nvPr/>
            </p:nvSpPr>
            <p:spPr bwMode="auto">
              <a:xfrm>
                <a:off x="-397" y="3508"/>
                <a:ext cx="1596" cy="756"/>
              </a:xfrm>
              <a:prstGeom prst="plaque">
                <a:avLst>
                  <a:gd name="adj" fmla="val 16667"/>
                </a:avLst>
              </a:prstGeom>
              <a:solidFill>
                <a:srgbClr val="00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endParaRPr lang="en-US" altLang="en-US" sz="2400">
                  <a:solidFill>
                    <a:srgbClr val="FFFFCC"/>
                  </a:solidFill>
                </a:endParaRPr>
              </a:p>
            </p:txBody>
          </p:sp>
          <p:sp>
            <p:nvSpPr>
              <p:cNvPr id="111688" name="Text Box 72">
                <a:extLst>
                  <a:ext uri="{FF2B5EF4-FFF2-40B4-BE49-F238E27FC236}">
                    <a16:creationId xmlns:a16="http://schemas.microsoft.com/office/drawing/2014/main" id="{21655A84-EF90-6140-7DB4-8A1FDCCBE010}"/>
                  </a:ext>
                </a:extLst>
              </p:cNvPr>
              <p:cNvSpPr txBox="1">
                <a:spLocks noChangeArrowheads="1"/>
              </p:cNvSpPr>
              <p:nvPr/>
            </p:nvSpPr>
            <p:spPr bwMode="auto">
              <a:xfrm>
                <a:off x="-811" y="3356"/>
                <a:ext cx="384"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6</a:t>
                </a:r>
              </a:p>
            </p:txBody>
          </p:sp>
        </p:grpSp>
      </p:grpSp>
      <p:grpSp>
        <p:nvGrpSpPr>
          <p:cNvPr id="111689" name="Group 73">
            <a:extLst>
              <a:ext uri="{FF2B5EF4-FFF2-40B4-BE49-F238E27FC236}">
                <a16:creationId xmlns:a16="http://schemas.microsoft.com/office/drawing/2014/main" id="{0B326D78-B675-2D12-EEA0-DDBA1E356CE2}"/>
              </a:ext>
            </a:extLst>
          </p:cNvPr>
          <p:cNvGrpSpPr>
            <a:grpSpLocks/>
          </p:cNvGrpSpPr>
          <p:nvPr/>
        </p:nvGrpSpPr>
        <p:grpSpPr bwMode="auto">
          <a:xfrm>
            <a:off x="8310563" y="1997361"/>
            <a:ext cx="2862263" cy="3043238"/>
            <a:chOff x="4239" y="1354"/>
            <a:chExt cx="1803" cy="1917"/>
          </a:xfrm>
        </p:grpSpPr>
        <p:grpSp>
          <p:nvGrpSpPr>
            <p:cNvPr id="51222" name="Group 74">
              <a:extLst>
                <a:ext uri="{FF2B5EF4-FFF2-40B4-BE49-F238E27FC236}">
                  <a16:creationId xmlns:a16="http://schemas.microsoft.com/office/drawing/2014/main" id="{BFE1A18E-E235-67C0-44D9-5860D16BC39E}"/>
                </a:ext>
              </a:extLst>
            </p:cNvPr>
            <p:cNvGrpSpPr>
              <a:grpSpLocks/>
            </p:cNvGrpSpPr>
            <p:nvPr/>
          </p:nvGrpSpPr>
          <p:grpSpPr bwMode="auto">
            <a:xfrm>
              <a:off x="4272" y="1354"/>
              <a:ext cx="1770" cy="938"/>
              <a:chOff x="4272" y="1354"/>
              <a:chExt cx="1770" cy="938"/>
            </a:xfrm>
          </p:grpSpPr>
          <p:grpSp>
            <p:nvGrpSpPr>
              <p:cNvPr id="51228" name="Group 75">
                <a:extLst>
                  <a:ext uri="{FF2B5EF4-FFF2-40B4-BE49-F238E27FC236}">
                    <a16:creationId xmlns:a16="http://schemas.microsoft.com/office/drawing/2014/main" id="{5975C898-9031-17EA-E2D4-72F197FDC874}"/>
                  </a:ext>
                </a:extLst>
              </p:cNvPr>
              <p:cNvGrpSpPr>
                <a:grpSpLocks/>
              </p:cNvGrpSpPr>
              <p:nvPr/>
            </p:nvGrpSpPr>
            <p:grpSpPr bwMode="auto">
              <a:xfrm>
                <a:off x="4272" y="1482"/>
                <a:ext cx="1392" cy="810"/>
                <a:chOff x="4272" y="1482"/>
                <a:chExt cx="1392" cy="810"/>
              </a:xfrm>
            </p:grpSpPr>
            <p:sp>
              <p:nvSpPr>
                <p:cNvPr id="111692" name="AutoShape 76">
                  <a:extLst>
                    <a:ext uri="{FF2B5EF4-FFF2-40B4-BE49-F238E27FC236}">
                      <a16:creationId xmlns:a16="http://schemas.microsoft.com/office/drawing/2014/main" id="{E76B2B31-3E3D-8888-D07E-156F3EC157B9}"/>
                    </a:ext>
                  </a:extLst>
                </p:cNvPr>
                <p:cNvSpPr>
                  <a:spLocks noChangeArrowheads="1"/>
                </p:cNvSpPr>
                <p:nvPr/>
              </p:nvSpPr>
              <p:spPr bwMode="auto">
                <a:xfrm>
                  <a:off x="4272" y="1482"/>
                  <a:ext cx="1392" cy="810"/>
                </a:xfrm>
                <a:prstGeom prst="plaque">
                  <a:avLst>
                    <a:gd name="adj" fmla="val 16667"/>
                  </a:avLst>
                </a:prstGeom>
                <a:solidFill>
                  <a:srgbClr val="66FFCC"/>
                </a:solidFill>
                <a:ln w="28575">
                  <a:solidFill>
                    <a:schemeClr val="tx1"/>
                  </a:solidFill>
                  <a:miter lim="800000"/>
                  <a:headEnd/>
                  <a:tailEnd/>
                </a:ln>
                <a:effectLst>
                  <a:prstShdw prst="shdw17" dist="17961" dir="2700000">
                    <a:schemeClr val="tx1">
                      <a:gamma/>
                      <a:shade val="60000"/>
                      <a:invGamma/>
                    </a:schemeClr>
                  </a:prstShdw>
                </a:effectLst>
              </p:spPr>
              <p:txBody>
                <a:bodyPr wrap="none" anchor="ctr"/>
                <a:lstStyle/>
                <a:p>
                  <a:pPr defTabSz="914400" eaLnBrk="0" fontAlgn="base" hangingPunct="0">
                    <a:spcBef>
                      <a:spcPct val="0"/>
                    </a:spcBef>
                    <a:spcAft>
                      <a:spcPct val="0"/>
                    </a:spcAft>
                    <a:defRPr/>
                  </a:pPr>
                  <a:endParaRPr lang="en-US" sz="2400">
                    <a:solidFill>
                      <a:srgbClr val="FFFFCC"/>
                    </a:solidFill>
                    <a:latin typeface="Times New Roman" panose="02020603050405020304" pitchFamily="18" charset="0"/>
                  </a:endParaRPr>
                </a:p>
              </p:txBody>
            </p:sp>
            <p:sp>
              <p:nvSpPr>
                <p:cNvPr id="51231" name="Text Box 77">
                  <a:extLst>
                    <a:ext uri="{FF2B5EF4-FFF2-40B4-BE49-F238E27FC236}">
                      <a16:creationId xmlns:a16="http://schemas.microsoft.com/office/drawing/2014/main" id="{F02CAB35-19DC-CD73-4B72-CF46165C8643}"/>
                    </a:ext>
                  </a:extLst>
                </p:cNvPr>
                <p:cNvSpPr txBox="1">
                  <a:spLocks noChangeArrowheads="1"/>
                </p:cNvSpPr>
                <p:nvPr/>
              </p:nvSpPr>
              <p:spPr bwMode="auto">
                <a:xfrm>
                  <a:off x="4399" y="1571"/>
                  <a:ext cx="1138" cy="233"/>
                </a:xfrm>
                <a:prstGeom prst="rect">
                  <a:avLst/>
                </a:pr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defTabSz="914400" eaLnBrk="0" fontAlgn="base" hangingPunct="0">
                    <a:spcBef>
                      <a:spcPct val="50000"/>
                    </a:spcBef>
                    <a:spcAft>
                      <a:spcPct val="0"/>
                    </a:spcAft>
                    <a:buClrTx/>
                    <a:buNone/>
                  </a:pPr>
                  <a:endParaRPr lang="en-US" altLang="en-US" sz="1800" b="1" dirty="0">
                    <a:solidFill>
                      <a:srgbClr val="FFFFCC"/>
                    </a:solidFill>
                    <a:latin typeface="Arial" panose="020B0604020202020204" pitchFamily="34" charset="0"/>
                  </a:endParaRPr>
                </a:p>
              </p:txBody>
            </p:sp>
          </p:grpSp>
          <p:sp>
            <p:nvSpPr>
              <p:cNvPr id="111694" name="Text Box 78">
                <a:extLst>
                  <a:ext uri="{FF2B5EF4-FFF2-40B4-BE49-F238E27FC236}">
                    <a16:creationId xmlns:a16="http://schemas.microsoft.com/office/drawing/2014/main" id="{CE7E9121-B8ED-B734-E4F0-0F7E989C3766}"/>
                  </a:ext>
                </a:extLst>
              </p:cNvPr>
              <p:cNvSpPr txBox="1">
                <a:spLocks noChangeArrowheads="1"/>
              </p:cNvSpPr>
              <p:nvPr/>
            </p:nvSpPr>
            <p:spPr bwMode="auto">
              <a:xfrm>
                <a:off x="5705" y="1354"/>
                <a:ext cx="337"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2</a:t>
                </a:r>
              </a:p>
            </p:txBody>
          </p:sp>
        </p:grpSp>
        <p:grpSp>
          <p:nvGrpSpPr>
            <p:cNvPr id="51223" name="Group 79">
              <a:extLst>
                <a:ext uri="{FF2B5EF4-FFF2-40B4-BE49-F238E27FC236}">
                  <a16:creationId xmlns:a16="http://schemas.microsoft.com/office/drawing/2014/main" id="{9AE36F29-D968-9B9D-E7E2-7C335B96DF62}"/>
                </a:ext>
              </a:extLst>
            </p:cNvPr>
            <p:cNvGrpSpPr>
              <a:grpSpLocks/>
            </p:cNvGrpSpPr>
            <p:nvPr/>
          </p:nvGrpSpPr>
          <p:grpSpPr bwMode="auto">
            <a:xfrm>
              <a:off x="4239" y="2342"/>
              <a:ext cx="1803" cy="929"/>
              <a:chOff x="4239" y="2342"/>
              <a:chExt cx="1803" cy="929"/>
            </a:xfrm>
          </p:grpSpPr>
          <p:sp>
            <p:nvSpPr>
              <p:cNvPr id="111697" name="AutoShape 81">
                <a:extLst>
                  <a:ext uri="{FF2B5EF4-FFF2-40B4-BE49-F238E27FC236}">
                    <a16:creationId xmlns:a16="http://schemas.microsoft.com/office/drawing/2014/main" id="{49EB00E7-2E92-D83B-0908-252987C3474A}"/>
                  </a:ext>
                </a:extLst>
              </p:cNvPr>
              <p:cNvSpPr>
                <a:spLocks noChangeArrowheads="1"/>
              </p:cNvSpPr>
              <p:nvPr/>
            </p:nvSpPr>
            <p:spPr bwMode="auto">
              <a:xfrm>
                <a:off x="4239" y="2455"/>
                <a:ext cx="1426" cy="816"/>
              </a:xfrm>
              <a:prstGeom prst="plaque">
                <a:avLst>
                  <a:gd name="adj" fmla="val 16667"/>
                </a:avLst>
              </a:prstGeom>
              <a:solidFill>
                <a:srgbClr val="00FFFF"/>
              </a:solidFill>
              <a:ln w="28575">
                <a:solidFill>
                  <a:schemeClr val="tx1"/>
                </a:solidFill>
                <a:miter lim="800000"/>
                <a:headEnd/>
                <a:tailEnd/>
              </a:ln>
              <a:effectLst>
                <a:prstShdw prst="shdw17" dist="17961" dir="2700000">
                  <a:schemeClr val="tx1">
                    <a:gamma/>
                    <a:shade val="60000"/>
                    <a:invGamma/>
                  </a:schemeClr>
                </a:prstShdw>
              </a:effectLst>
            </p:spPr>
            <p:txBody>
              <a:bodyPr wrap="none" anchor="ctr"/>
              <a:lstStyle/>
              <a:p>
                <a:pPr defTabSz="914400" eaLnBrk="0" fontAlgn="base" hangingPunct="0">
                  <a:spcBef>
                    <a:spcPct val="0"/>
                  </a:spcBef>
                  <a:spcAft>
                    <a:spcPct val="0"/>
                  </a:spcAft>
                  <a:defRPr/>
                </a:pPr>
                <a:endParaRPr lang="en-US" sz="2400">
                  <a:solidFill>
                    <a:srgbClr val="FFFFCC"/>
                  </a:solidFill>
                  <a:latin typeface="Times New Roman" panose="02020603050405020304" pitchFamily="18" charset="0"/>
                </a:endParaRPr>
              </a:p>
            </p:txBody>
          </p:sp>
          <p:sp>
            <p:nvSpPr>
              <p:cNvPr id="111699" name="Text Box 83">
                <a:extLst>
                  <a:ext uri="{FF2B5EF4-FFF2-40B4-BE49-F238E27FC236}">
                    <a16:creationId xmlns:a16="http://schemas.microsoft.com/office/drawing/2014/main" id="{31FDB68B-9E04-23CD-1954-424855B320AD}"/>
                  </a:ext>
                </a:extLst>
              </p:cNvPr>
              <p:cNvSpPr txBox="1">
                <a:spLocks noChangeArrowheads="1"/>
              </p:cNvSpPr>
              <p:nvPr/>
            </p:nvSpPr>
            <p:spPr bwMode="auto">
              <a:xfrm>
                <a:off x="5720" y="2342"/>
                <a:ext cx="322"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3</a:t>
                </a:r>
              </a:p>
            </p:txBody>
          </p:sp>
        </p:grpSp>
      </p:grpSp>
      <p:grpSp>
        <p:nvGrpSpPr>
          <p:cNvPr id="111700" name="Group 84">
            <a:extLst>
              <a:ext uri="{FF2B5EF4-FFF2-40B4-BE49-F238E27FC236}">
                <a16:creationId xmlns:a16="http://schemas.microsoft.com/office/drawing/2014/main" id="{6BB97E8E-4943-E40F-CD07-62F58FB094D1}"/>
              </a:ext>
            </a:extLst>
          </p:cNvPr>
          <p:cNvGrpSpPr>
            <a:grpSpLocks/>
          </p:cNvGrpSpPr>
          <p:nvPr/>
        </p:nvGrpSpPr>
        <p:grpSpPr bwMode="auto">
          <a:xfrm>
            <a:off x="3584400" y="4679699"/>
            <a:ext cx="8510295" cy="1668273"/>
            <a:chOff x="1452" y="3174"/>
            <a:chExt cx="3606" cy="954"/>
          </a:xfrm>
        </p:grpSpPr>
        <p:grpSp>
          <p:nvGrpSpPr>
            <p:cNvPr id="51214" name="Group 85">
              <a:extLst>
                <a:ext uri="{FF2B5EF4-FFF2-40B4-BE49-F238E27FC236}">
                  <a16:creationId xmlns:a16="http://schemas.microsoft.com/office/drawing/2014/main" id="{AA3C05A0-7A88-64BA-5942-58A00A25468A}"/>
                </a:ext>
              </a:extLst>
            </p:cNvPr>
            <p:cNvGrpSpPr>
              <a:grpSpLocks/>
            </p:cNvGrpSpPr>
            <p:nvPr/>
          </p:nvGrpSpPr>
          <p:grpSpPr bwMode="auto">
            <a:xfrm>
              <a:off x="1452" y="3174"/>
              <a:ext cx="1546" cy="948"/>
              <a:chOff x="1452" y="3174"/>
              <a:chExt cx="1546" cy="948"/>
            </a:xfrm>
          </p:grpSpPr>
          <p:sp>
            <p:nvSpPr>
              <p:cNvPr id="51219" name="AutoShape 86">
                <a:extLst>
                  <a:ext uri="{FF2B5EF4-FFF2-40B4-BE49-F238E27FC236}">
                    <a16:creationId xmlns:a16="http://schemas.microsoft.com/office/drawing/2014/main" id="{D3D22907-E25F-F039-CD91-7B2B9DDB4752}"/>
                  </a:ext>
                </a:extLst>
              </p:cNvPr>
              <p:cNvSpPr>
                <a:spLocks noChangeArrowheads="1"/>
              </p:cNvSpPr>
              <p:nvPr/>
            </p:nvSpPr>
            <p:spPr bwMode="auto">
              <a:xfrm>
                <a:off x="1452" y="3471"/>
                <a:ext cx="1546" cy="651"/>
              </a:xfrm>
              <a:prstGeom prst="plaque">
                <a:avLst>
                  <a:gd name="adj" fmla="val 16667"/>
                </a:avLst>
              </a:prstGeom>
              <a:solidFill>
                <a:srgbClr val="00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endParaRPr lang="en-US" altLang="en-US" sz="2400">
                  <a:solidFill>
                    <a:srgbClr val="FFFFCC"/>
                  </a:solidFill>
                </a:endParaRPr>
              </a:p>
            </p:txBody>
          </p:sp>
          <p:sp>
            <p:nvSpPr>
              <p:cNvPr id="111704" name="Text Box 88">
                <a:extLst>
                  <a:ext uri="{FF2B5EF4-FFF2-40B4-BE49-F238E27FC236}">
                    <a16:creationId xmlns:a16="http://schemas.microsoft.com/office/drawing/2014/main" id="{D5220CC7-873B-79A5-C1C0-0939E8A4745A}"/>
                  </a:ext>
                </a:extLst>
              </p:cNvPr>
              <p:cNvSpPr txBox="1">
                <a:spLocks noChangeArrowheads="1"/>
              </p:cNvSpPr>
              <p:nvPr/>
            </p:nvSpPr>
            <p:spPr bwMode="auto">
              <a:xfrm>
                <a:off x="2639" y="3174"/>
                <a:ext cx="291"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5</a:t>
                </a:r>
              </a:p>
            </p:txBody>
          </p:sp>
        </p:grpSp>
        <p:sp>
          <p:nvSpPr>
            <p:cNvPr id="111706" name="AutoShape 90">
              <a:extLst>
                <a:ext uri="{FF2B5EF4-FFF2-40B4-BE49-F238E27FC236}">
                  <a16:creationId xmlns:a16="http://schemas.microsoft.com/office/drawing/2014/main" id="{677E0619-61A8-3E95-A2B4-6C131ED062DD}"/>
                </a:ext>
              </a:extLst>
            </p:cNvPr>
            <p:cNvSpPr>
              <a:spLocks noChangeArrowheads="1"/>
            </p:cNvSpPr>
            <p:nvPr/>
          </p:nvSpPr>
          <p:spPr bwMode="auto">
            <a:xfrm>
              <a:off x="3030" y="3456"/>
              <a:ext cx="2028" cy="672"/>
            </a:xfrm>
            <a:prstGeom prst="plaque">
              <a:avLst>
                <a:gd name="adj" fmla="val 16667"/>
              </a:avLst>
            </a:prstGeom>
            <a:solidFill>
              <a:srgbClr val="66FFCC"/>
            </a:solidFill>
            <a:ln w="28575">
              <a:solidFill>
                <a:schemeClr val="tx1"/>
              </a:solidFill>
              <a:miter lim="800000"/>
              <a:headEnd/>
              <a:tailEnd/>
            </a:ln>
            <a:effectLst>
              <a:prstShdw prst="shdw17" dist="17961" dir="2700000">
                <a:schemeClr val="tx1">
                  <a:gamma/>
                  <a:shade val="60000"/>
                  <a:invGamma/>
                </a:schemeClr>
              </a:prstShdw>
            </a:effectLst>
          </p:spPr>
          <p:txBody>
            <a:bodyPr wrap="none" anchor="ctr"/>
            <a:lstStyle/>
            <a:p>
              <a:pPr defTabSz="914400" eaLnBrk="0" fontAlgn="base" hangingPunct="0">
                <a:spcBef>
                  <a:spcPct val="0"/>
                </a:spcBef>
                <a:spcAft>
                  <a:spcPct val="0"/>
                </a:spcAft>
                <a:defRPr/>
              </a:pPr>
              <a:endParaRPr lang="en-US" sz="2400">
                <a:solidFill>
                  <a:srgbClr val="FFFFCC"/>
                </a:solidFill>
                <a:latin typeface="Times New Roman" panose="02020603050405020304" pitchFamily="18" charset="0"/>
              </a:endParaRPr>
            </a:p>
          </p:txBody>
        </p:sp>
      </p:grpSp>
      <p:grpSp>
        <p:nvGrpSpPr>
          <p:cNvPr id="111709" name="Group 93">
            <a:extLst>
              <a:ext uri="{FF2B5EF4-FFF2-40B4-BE49-F238E27FC236}">
                <a16:creationId xmlns:a16="http://schemas.microsoft.com/office/drawing/2014/main" id="{3D0D7DD0-B986-47DB-5F0E-5139EACC71F7}"/>
              </a:ext>
            </a:extLst>
          </p:cNvPr>
          <p:cNvGrpSpPr>
            <a:grpSpLocks/>
          </p:cNvGrpSpPr>
          <p:nvPr/>
        </p:nvGrpSpPr>
        <p:grpSpPr bwMode="auto">
          <a:xfrm>
            <a:off x="8362949" y="435062"/>
            <a:ext cx="2668588" cy="1606550"/>
            <a:chOff x="346" y="976"/>
            <a:chExt cx="1469" cy="1012"/>
          </a:xfrm>
        </p:grpSpPr>
        <p:sp>
          <p:nvSpPr>
            <p:cNvPr id="51212" name="AutoShape 95">
              <a:extLst>
                <a:ext uri="{FF2B5EF4-FFF2-40B4-BE49-F238E27FC236}">
                  <a16:creationId xmlns:a16="http://schemas.microsoft.com/office/drawing/2014/main" id="{D6DB39A3-5003-CB61-DA40-C4D024EC6E25}"/>
                </a:ext>
              </a:extLst>
            </p:cNvPr>
            <p:cNvSpPr>
              <a:spLocks noChangeArrowheads="1"/>
            </p:cNvSpPr>
            <p:nvPr/>
          </p:nvSpPr>
          <p:spPr bwMode="auto">
            <a:xfrm>
              <a:off x="346" y="1112"/>
              <a:ext cx="1138" cy="876"/>
            </a:xfrm>
            <a:prstGeom prst="plaque">
              <a:avLst>
                <a:gd name="adj" fmla="val 16667"/>
              </a:avLst>
            </a:prstGeom>
            <a:solidFill>
              <a:srgbClr val="00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endParaRPr lang="en-US" altLang="en-US" sz="2400" dirty="0">
                <a:solidFill>
                  <a:srgbClr val="FFFFCC"/>
                </a:solidFill>
              </a:endParaRPr>
            </a:p>
          </p:txBody>
        </p:sp>
        <p:sp>
          <p:nvSpPr>
            <p:cNvPr id="111713" name="Text Box 97">
              <a:extLst>
                <a:ext uri="{FF2B5EF4-FFF2-40B4-BE49-F238E27FC236}">
                  <a16:creationId xmlns:a16="http://schemas.microsoft.com/office/drawing/2014/main" id="{70AF2E1D-1C4F-D492-B44E-21043C418E87}"/>
                </a:ext>
              </a:extLst>
            </p:cNvPr>
            <p:cNvSpPr txBox="1">
              <a:spLocks noChangeArrowheads="1"/>
            </p:cNvSpPr>
            <p:nvPr/>
          </p:nvSpPr>
          <p:spPr bwMode="auto">
            <a:xfrm>
              <a:off x="1484" y="976"/>
              <a:ext cx="331" cy="256"/>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fa-IR" sz="2000" b="1" dirty="0">
                  <a:solidFill>
                    <a:srgbClr val="FF0000"/>
                  </a:solidFill>
                  <a:effectLst>
                    <a:outerShdw blurRad="38100" dist="38100" dir="2700000" algn="tl">
                      <a:srgbClr val="C0C0C0"/>
                    </a:outerShdw>
                  </a:effectLst>
                  <a:latin typeface="Comic Sans MS" panose="030F0702030302020204" pitchFamily="66" charset="0"/>
                </a:rPr>
                <a:t>1</a:t>
              </a:r>
              <a:endParaRPr lang="en-US" sz="2000" b="1" dirty="0">
                <a:solidFill>
                  <a:srgbClr val="FF0000"/>
                </a:solidFill>
                <a:effectLst>
                  <a:outerShdw blurRad="38100" dist="38100" dir="2700000" algn="tl">
                    <a:srgbClr val="C0C0C0"/>
                  </a:outerShdw>
                </a:effectLst>
                <a:latin typeface="Comic Sans MS" panose="030F0702030302020204" pitchFamily="66" charset="0"/>
              </a:endParaRPr>
            </a:p>
          </p:txBody>
        </p:sp>
      </p:grpSp>
      <p:sp>
        <p:nvSpPr>
          <p:cNvPr id="51208" name="Rectangle 98">
            <a:extLst>
              <a:ext uri="{FF2B5EF4-FFF2-40B4-BE49-F238E27FC236}">
                <a16:creationId xmlns:a16="http://schemas.microsoft.com/office/drawing/2014/main" id="{8739D35B-2B20-3C7E-834F-2E72BB07EE94}"/>
              </a:ext>
            </a:extLst>
          </p:cNvPr>
          <p:cNvSpPr>
            <a:spLocks noGrp="1" noChangeArrowheads="1"/>
          </p:cNvSpPr>
          <p:nvPr>
            <p:ph type="title"/>
          </p:nvPr>
        </p:nvSpPr>
        <p:spPr>
          <a:xfrm>
            <a:off x="3380183" y="2"/>
            <a:ext cx="4979988" cy="934438"/>
          </a:xfrm>
          <a:solidFill>
            <a:schemeClr val="accent4"/>
          </a:solidFill>
          <a:ln w="28575">
            <a:solidFill>
              <a:schemeClr val="tx1"/>
            </a:solidFill>
          </a:ln>
        </p:spPr>
        <p:txBody>
          <a:bodyPr/>
          <a:lstStyle/>
          <a:p>
            <a:pPr marL="0" marR="0" indent="0" algn="ctr" rtl="1">
              <a:lnSpc>
                <a:spcPct val="115000"/>
              </a:lnSpc>
              <a:spcBef>
                <a:spcPts val="0"/>
              </a:spcBef>
              <a:spcAft>
                <a:spcPts val="1000"/>
              </a:spcAft>
              <a:buNone/>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الف- </a:t>
            </a:r>
            <a:r>
              <a:rPr lang="fa-IR" sz="2400" b="1" kern="1200" dirty="0">
                <a:solidFill>
                  <a:srgbClr val="FF0000"/>
                </a:solidFill>
                <a:effectLst/>
                <a:cs typeface="B Mitra" panose="00000400000000000000" pitchFamily="2" charset="-78"/>
              </a:rPr>
              <a:t>کنترل های لازم  هنگام خرید و در زمان ورود خوراک دام و اجزاء آن به واحد دامداری </a:t>
            </a:r>
            <a:endParaRPr lang="en-US" sz="2400" b="1" kern="1200" dirty="0">
              <a:solidFill>
                <a:srgbClr val="FF0000"/>
              </a:solidFill>
              <a:effectLst/>
              <a:cs typeface="B Mitra" panose="00000400000000000000" pitchFamily="2" charset="-78"/>
            </a:endParaRPr>
          </a:p>
        </p:txBody>
      </p:sp>
      <p:sp>
        <p:nvSpPr>
          <p:cNvPr id="51209" name="Slide Number Placeholder 1">
            <a:extLst>
              <a:ext uri="{FF2B5EF4-FFF2-40B4-BE49-F238E27FC236}">
                <a16:creationId xmlns:a16="http://schemas.microsoft.com/office/drawing/2014/main" id="{CE189428-0DAF-DA67-3C1A-7BF7FF8C369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fld id="{07A775B5-19CA-494A-B106-02759A733E5C}" type="slidenum">
              <a:rPr lang="en-US" altLang="en-US" sz="1400">
                <a:solidFill>
                  <a:srgbClr val="FFFFCC"/>
                </a:solidFill>
                <a:latin typeface="Arial" panose="020B0604020202020204" pitchFamily="34" charset="0"/>
              </a:rPr>
              <a:pPr defTabSz="914400" eaLnBrk="0" fontAlgn="base" hangingPunct="0">
                <a:spcBef>
                  <a:spcPct val="0"/>
                </a:spcBef>
                <a:spcAft>
                  <a:spcPct val="0"/>
                </a:spcAft>
                <a:buClrTx/>
                <a:buNone/>
              </a:pPr>
              <a:t>21</a:t>
            </a:fld>
            <a:endParaRPr lang="en-US" altLang="en-US" sz="1400">
              <a:solidFill>
                <a:srgbClr val="FFFFCC"/>
              </a:solidFill>
              <a:latin typeface="Arial" panose="020B0604020202020204" pitchFamily="34" charset="0"/>
            </a:endParaRPr>
          </a:p>
        </p:txBody>
      </p:sp>
      <p:sp>
        <p:nvSpPr>
          <p:cNvPr id="3" name="TextBox 2">
            <a:extLst>
              <a:ext uri="{FF2B5EF4-FFF2-40B4-BE49-F238E27FC236}">
                <a16:creationId xmlns:a16="http://schemas.microsoft.com/office/drawing/2014/main" id="{0A2E579E-E3FA-4E4C-7503-E5B3EA5E107C}"/>
              </a:ext>
            </a:extLst>
          </p:cNvPr>
          <p:cNvSpPr txBox="1"/>
          <p:nvPr/>
        </p:nvSpPr>
        <p:spPr>
          <a:xfrm>
            <a:off x="8610600" y="1040058"/>
            <a:ext cx="1477863" cy="461665"/>
          </a:xfrm>
          <a:prstGeom prst="rect">
            <a:avLst/>
          </a:prstGeom>
          <a:noFill/>
        </p:spPr>
        <p:txBody>
          <a:bodyPr wrap="square">
            <a:spAutoFit/>
          </a:bodyPr>
          <a:lstStyle/>
          <a:p>
            <a:pPr algn="ctr"/>
            <a:r>
              <a:rPr lang="fa-IR" sz="2400" b="1" dirty="0">
                <a:effectLst/>
                <a:cs typeface="B Mitra" panose="00000400000000000000" pitchFamily="2" charset="-78"/>
              </a:rPr>
              <a:t>گواهی حمل</a:t>
            </a:r>
            <a:endParaRPr lang="en-US" sz="2400" b="1" dirty="0"/>
          </a:p>
        </p:txBody>
      </p:sp>
      <p:sp>
        <p:nvSpPr>
          <p:cNvPr id="7" name="TextBox 6">
            <a:extLst>
              <a:ext uri="{FF2B5EF4-FFF2-40B4-BE49-F238E27FC236}">
                <a16:creationId xmlns:a16="http://schemas.microsoft.com/office/drawing/2014/main" id="{90EF845C-5DBA-D687-08C9-318ED05ED73A}"/>
              </a:ext>
            </a:extLst>
          </p:cNvPr>
          <p:cNvSpPr txBox="1"/>
          <p:nvPr/>
        </p:nvSpPr>
        <p:spPr>
          <a:xfrm>
            <a:off x="8360171" y="2413337"/>
            <a:ext cx="2164557" cy="1015663"/>
          </a:xfrm>
          <a:prstGeom prst="rect">
            <a:avLst/>
          </a:prstGeom>
          <a:noFill/>
        </p:spPr>
        <p:txBody>
          <a:bodyPr wrap="square">
            <a:spAutoFit/>
          </a:bodyPr>
          <a:lstStyle/>
          <a:p>
            <a:pPr algn="ctr"/>
            <a:r>
              <a:rPr lang="fa-IR" sz="2000" b="1" dirty="0">
                <a:cs typeface="B Mitra" panose="00000400000000000000" pitchFamily="2" charset="-78"/>
              </a:rPr>
              <a:t>کنترل و اعتبارسنجی اسناد مربوط به هر محموله</a:t>
            </a:r>
            <a:endParaRPr lang="en-US" sz="2000" b="1" dirty="0">
              <a:cs typeface="B Mitra" panose="00000400000000000000" pitchFamily="2" charset="-78"/>
            </a:endParaRPr>
          </a:p>
        </p:txBody>
      </p:sp>
      <p:sp>
        <p:nvSpPr>
          <p:cNvPr id="9" name="TextBox 8">
            <a:extLst>
              <a:ext uri="{FF2B5EF4-FFF2-40B4-BE49-F238E27FC236}">
                <a16:creationId xmlns:a16="http://schemas.microsoft.com/office/drawing/2014/main" id="{F595F1EB-0E52-E476-D8C5-EB17A4F7F45C}"/>
              </a:ext>
            </a:extLst>
          </p:cNvPr>
          <p:cNvSpPr txBox="1"/>
          <p:nvPr/>
        </p:nvSpPr>
        <p:spPr>
          <a:xfrm>
            <a:off x="8539889" y="3842831"/>
            <a:ext cx="2073819" cy="1077218"/>
          </a:xfrm>
          <a:prstGeom prst="rect">
            <a:avLst/>
          </a:prstGeom>
          <a:noFill/>
        </p:spPr>
        <p:txBody>
          <a:bodyPr wrap="square">
            <a:spAutoFit/>
          </a:bodyPr>
          <a:lstStyle/>
          <a:p>
            <a:pPr algn="ctr"/>
            <a:r>
              <a:rPr lang="fa-IR" sz="1600" b="1" dirty="0">
                <a:cs typeface="B Mitra" panose="00000400000000000000" pitchFamily="2" charset="-78"/>
              </a:rPr>
              <a:t>کنترل های لازم ارگانولپتیک و تطابق آن با استانداردهای موجود  قبل از تخلیه و بعد از  ورود به دامداری </a:t>
            </a:r>
          </a:p>
        </p:txBody>
      </p:sp>
      <p:sp>
        <p:nvSpPr>
          <p:cNvPr id="11" name="TextBox 10">
            <a:extLst>
              <a:ext uri="{FF2B5EF4-FFF2-40B4-BE49-F238E27FC236}">
                <a16:creationId xmlns:a16="http://schemas.microsoft.com/office/drawing/2014/main" id="{D8E6FDFD-4396-7532-ED92-113C4FBDCFCC}"/>
              </a:ext>
            </a:extLst>
          </p:cNvPr>
          <p:cNvSpPr txBox="1"/>
          <p:nvPr/>
        </p:nvSpPr>
        <p:spPr>
          <a:xfrm>
            <a:off x="7420913" y="5167884"/>
            <a:ext cx="4446659" cy="1200329"/>
          </a:xfrm>
          <a:prstGeom prst="rect">
            <a:avLst/>
          </a:prstGeom>
          <a:noFill/>
        </p:spPr>
        <p:txBody>
          <a:bodyPr wrap="square">
            <a:spAutoFit/>
          </a:bodyPr>
          <a:lstStyle/>
          <a:p>
            <a:pPr algn="r" rtl="1"/>
            <a:r>
              <a:rPr lang="fa-IR" sz="1400" b="1" dirty="0"/>
              <a:t>آزمایش های لازم  پیش از صدور مجوز تخلیه از ماشین نظیر اندازه‏گیری رطوبت، بررسی ظاهری ناخالصی‏ها، رنگ، بو و در صورت امکان اندازه‏گیری میزان پروتئین،چربی،مایکوتوکسین‏ها، وجود منابع</a:t>
            </a:r>
            <a:r>
              <a:rPr lang="en-US" sz="1400" b="1" dirty="0"/>
              <a:t> </a:t>
            </a:r>
            <a:r>
              <a:rPr lang="fa-IR" sz="1400" b="1" dirty="0"/>
              <a:t> </a:t>
            </a:r>
            <a:r>
              <a:rPr lang="en-US" sz="1400" b="1" dirty="0"/>
              <a:t>N.P.N </a:t>
            </a:r>
            <a:r>
              <a:rPr lang="fa-IR" sz="1400" b="1" dirty="0"/>
              <a:t>نظیر اوره و ملامین و...جهت  مانیتورینگ بصورت رندوم  </a:t>
            </a:r>
            <a:endParaRPr lang="en-US" sz="1400" b="1" dirty="0"/>
          </a:p>
          <a:p>
            <a:endParaRPr lang="fa-IR" sz="1600" dirty="0">
              <a:solidFill>
                <a:schemeClr val="bg1"/>
              </a:solidFill>
            </a:endParaRPr>
          </a:p>
        </p:txBody>
      </p:sp>
      <p:sp>
        <p:nvSpPr>
          <p:cNvPr id="13" name="TextBox 12">
            <a:extLst>
              <a:ext uri="{FF2B5EF4-FFF2-40B4-BE49-F238E27FC236}">
                <a16:creationId xmlns:a16="http://schemas.microsoft.com/office/drawing/2014/main" id="{1AA090FF-27C7-0AD6-278C-0F4A2F00E882}"/>
              </a:ext>
            </a:extLst>
          </p:cNvPr>
          <p:cNvSpPr txBox="1"/>
          <p:nvPr/>
        </p:nvSpPr>
        <p:spPr>
          <a:xfrm>
            <a:off x="3681127" y="5264785"/>
            <a:ext cx="3551891" cy="1077218"/>
          </a:xfrm>
          <a:prstGeom prst="rect">
            <a:avLst/>
          </a:prstGeom>
          <a:noFill/>
        </p:spPr>
        <p:txBody>
          <a:bodyPr wrap="square">
            <a:spAutoFit/>
          </a:bodyPr>
          <a:lstStyle/>
          <a:p>
            <a:pPr algn="ctr" rtl="1"/>
            <a:r>
              <a:rPr lang="fa-IR" sz="1600" b="1" dirty="0">
                <a:cs typeface="B Mitra" panose="00000400000000000000" pitchFamily="2" charset="-78"/>
              </a:rPr>
              <a:t>آزمایشات تکمیلی نظیر کشت</a:t>
            </a:r>
            <a:r>
              <a:rPr lang="en-US" sz="1600" b="1" dirty="0">
                <a:cs typeface="B Mitra" panose="00000400000000000000" pitchFamily="2" charset="-78"/>
              </a:rPr>
              <a:t>  </a:t>
            </a:r>
            <a:r>
              <a:rPr lang="fa-IR" sz="1600" b="1" dirty="0">
                <a:cs typeface="B Mitra" panose="00000400000000000000" pitchFamily="2" charset="-78"/>
              </a:rPr>
              <a:t>میکروبی و بررسی‏های تخصصی مانند اندازه گیری فلزات سنگین در اجزاء خوراک نظیر یونجهُ مکمل‏ها و بررسی  نتایج آن</a:t>
            </a:r>
          </a:p>
        </p:txBody>
      </p:sp>
      <p:sp>
        <p:nvSpPr>
          <p:cNvPr id="15" name="TextBox 14">
            <a:extLst>
              <a:ext uri="{FF2B5EF4-FFF2-40B4-BE49-F238E27FC236}">
                <a16:creationId xmlns:a16="http://schemas.microsoft.com/office/drawing/2014/main" id="{1B98A0F4-A206-99D2-0719-0FEA44E0301B}"/>
              </a:ext>
            </a:extLst>
          </p:cNvPr>
          <p:cNvSpPr txBox="1"/>
          <p:nvPr/>
        </p:nvSpPr>
        <p:spPr>
          <a:xfrm>
            <a:off x="1051196" y="5264785"/>
            <a:ext cx="2279867" cy="1015663"/>
          </a:xfrm>
          <a:prstGeom prst="rect">
            <a:avLst/>
          </a:prstGeom>
          <a:noFill/>
        </p:spPr>
        <p:txBody>
          <a:bodyPr wrap="square">
            <a:spAutoFit/>
          </a:bodyPr>
          <a:lstStyle/>
          <a:p>
            <a:pPr algn="ctr" rtl="1"/>
            <a:r>
              <a:rPr lang="fa-IR" sz="2000" b="1" dirty="0">
                <a:cs typeface="B Mitra" panose="00000400000000000000" pitchFamily="2" charset="-78"/>
              </a:rPr>
              <a:t>مستندات ورود و خروج خوراک به قرنطینه پیش از انبار</a:t>
            </a:r>
            <a:endParaRPr lang="en-US" sz="2000" b="1" dirty="0">
              <a:cs typeface="B Mitra" panose="00000400000000000000" pitchFamily="2" charset="-78"/>
            </a:endParaRPr>
          </a:p>
        </p:txBody>
      </p:sp>
      <p:sp>
        <p:nvSpPr>
          <p:cNvPr id="20" name="AutoShape 95">
            <a:extLst>
              <a:ext uri="{FF2B5EF4-FFF2-40B4-BE49-F238E27FC236}">
                <a16:creationId xmlns:a16="http://schemas.microsoft.com/office/drawing/2014/main" id="{0C6B9054-78A8-1348-BFE8-3D8D8E71A468}"/>
              </a:ext>
            </a:extLst>
          </p:cNvPr>
          <p:cNvSpPr>
            <a:spLocks noChangeArrowheads="1"/>
          </p:cNvSpPr>
          <p:nvPr/>
        </p:nvSpPr>
        <p:spPr bwMode="auto">
          <a:xfrm>
            <a:off x="937926" y="1968130"/>
            <a:ext cx="2458579" cy="1390650"/>
          </a:xfrm>
          <a:prstGeom prst="plaque">
            <a:avLst>
              <a:gd name="adj" fmla="val 16667"/>
            </a:avLst>
          </a:prstGeom>
          <a:solidFill>
            <a:srgbClr val="00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ClrTx/>
              <a:buNone/>
            </a:pPr>
            <a:endParaRPr lang="en-US" altLang="en-US" sz="2400">
              <a:solidFill>
                <a:srgbClr val="FFFFCC"/>
              </a:solidFill>
            </a:endParaRPr>
          </a:p>
        </p:txBody>
      </p:sp>
      <p:sp>
        <p:nvSpPr>
          <p:cNvPr id="22" name="TextBox 21">
            <a:extLst>
              <a:ext uri="{FF2B5EF4-FFF2-40B4-BE49-F238E27FC236}">
                <a16:creationId xmlns:a16="http://schemas.microsoft.com/office/drawing/2014/main" id="{C52CAF7B-B78C-1779-0DCF-D6F6583443BC}"/>
              </a:ext>
            </a:extLst>
          </p:cNvPr>
          <p:cNvSpPr txBox="1"/>
          <p:nvPr/>
        </p:nvSpPr>
        <p:spPr>
          <a:xfrm>
            <a:off x="1135159" y="3716971"/>
            <a:ext cx="2144712" cy="1015663"/>
          </a:xfrm>
          <a:prstGeom prst="rect">
            <a:avLst/>
          </a:prstGeom>
          <a:noFill/>
        </p:spPr>
        <p:txBody>
          <a:bodyPr wrap="square">
            <a:spAutoFit/>
          </a:bodyPr>
          <a:lstStyle/>
          <a:p>
            <a:pPr algn="ctr"/>
            <a:r>
              <a:rPr lang="fa-IR" sz="2000" b="1" i="0" u="none" strike="noStrike" kern="1200" dirty="0">
                <a:effectLst/>
                <a:latin typeface="Times New Roman" panose="02020603050405020304" pitchFamily="18" charset="0"/>
                <a:ea typeface="Times New Roman" panose="02020603050405020304" pitchFamily="18" charset="0"/>
                <a:cs typeface="B Mitra" panose="00000400000000000000" pitchFamily="2" charset="-78"/>
              </a:rPr>
              <a:t>نمونه برداری از </a:t>
            </a:r>
            <a:r>
              <a:rPr lang="fa-IR" sz="2000" b="1" i="0" u="none" strike="noStrike" kern="1200" dirty="0">
                <a:effectLst/>
                <a:latin typeface="B Mitra Bold" panose="00000700000000000000" pitchFamily="2" charset="-78"/>
                <a:ea typeface="Times New Roman" panose="02020603050405020304" pitchFamily="18" charset="0"/>
                <a:cs typeface="B Mitra" panose="00000400000000000000" pitchFamily="2" charset="-78"/>
              </a:rPr>
              <a:t>خوراک </a:t>
            </a:r>
            <a:r>
              <a:rPr lang="fa-IR" sz="2000" b="1" i="0" u="none" strike="noStrike" kern="1200" dirty="0">
                <a:effectLst/>
                <a:latin typeface="Times New Roman" panose="02020603050405020304" pitchFamily="18" charset="0"/>
                <a:ea typeface="Times New Roman" panose="02020603050405020304" pitchFamily="18" charset="0"/>
                <a:cs typeface="B Mitra" panose="00000400000000000000" pitchFamily="2" charset="-78"/>
              </a:rPr>
              <a:t>در هنگام ورود به واحد دامداری</a:t>
            </a:r>
            <a:endParaRPr lang="en-US" sz="2000" b="1" dirty="0"/>
          </a:p>
        </p:txBody>
      </p:sp>
      <p:sp>
        <p:nvSpPr>
          <p:cNvPr id="24" name="TextBox 23">
            <a:extLst>
              <a:ext uri="{FF2B5EF4-FFF2-40B4-BE49-F238E27FC236}">
                <a16:creationId xmlns:a16="http://schemas.microsoft.com/office/drawing/2014/main" id="{C5AA6620-A3DE-398B-D35D-8EAF4C77AE5D}"/>
              </a:ext>
            </a:extLst>
          </p:cNvPr>
          <p:cNvSpPr txBox="1"/>
          <p:nvPr/>
        </p:nvSpPr>
        <p:spPr>
          <a:xfrm>
            <a:off x="1034629" y="2114896"/>
            <a:ext cx="2131243" cy="1015663"/>
          </a:xfrm>
          <a:prstGeom prst="rect">
            <a:avLst/>
          </a:prstGeom>
          <a:noFill/>
        </p:spPr>
        <p:txBody>
          <a:bodyPr wrap="square">
            <a:spAutoFit/>
          </a:bodyPr>
          <a:lstStyle/>
          <a:p>
            <a:pPr marL="0" marR="0" algn="ctr" rtl="1" eaLnBrk="1" fontAlgn="t" latinLnBrk="0" hangingPunct="1">
              <a:spcBef>
                <a:spcPts val="0"/>
              </a:spcBef>
              <a:spcAft>
                <a:spcPts val="0"/>
              </a:spcAft>
            </a:pPr>
            <a:r>
              <a:rPr lang="fa-IR" sz="2000" b="1" i="0" u="none" strike="noStrike" kern="1200" dirty="0">
                <a:effectLst/>
                <a:latin typeface="Times New Roman" panose="02020603050405020304" pitchFamily="18" charset="0"/>
                <a:ea typeface="Times New Roman" panose="02020603050405020304" pitchFamily="18" charset="0"/>
                <a:cs typeface="B Mitra" panose="00000400000000000000" pitchFamily="2" charset="-78"/>
              </a:rPr>
              <a:t>آزمایش های لازم از </a:t>
            </a:r>
            <a:r>
              <a:rPr lang="fa-IR" sz="2000" b="1" i="0" u="none" strike="noStrike" kern="1200" dirty="0">
                <a:effectLst/>
                <a:latin typeface="B Mitra Bold" panose="00000700000000000000" pitchFamily="2" charset="-78"/>
                <a:ea typeface="Times New Roman" panose="02020603050405020304" pitchFamily="18" charset="0"/>
                <a:cs typeface="B Mitra" panose="00000400000000000000" pitchFamily="2" charset="-78"/>
              </a:rPr>
              <a:t>خوراک </a:t>
            </a:r>
            <a:r>
              <a:rPr lang="fa-IR" sz="2000" b="1" i="0" u="none" strike="noStrike" kern="1200" dirty="0">
                <a:effectLst/>
                <a:latin typeface="Times New Roman" panose="02020603050405020304" pitchFamily="18" charset="0"/>
                <a:ea typeface="Times New Roman" panose="02020603050405020304" pitchFamily="18" charset="0"/>
                <a:cs typeface="B Mitra" panose="00000400000000000000" pitchFamily="2" charset="-78"/>
              </a:rPr>
              <a:t>در هنگام ورود به واحد دامداری</a:t>
            </a:r>
            <a:endParaRPr lang="en-US" sz="2000" b="1" i="0" u="none" strike="noStrike" dirty="0">
              <a:effectLst/>
              <a:latin typeface="Arial" panose="020B0604020202020204" pitchFamily="34" charset="0"/>
              <a:cs typeface="B Mitra" panose="00000400000000000000" pitchFamily="2" charset="-78"/>
            </a:endParaRPr>
          </a:p>
        </p:txBody>
      </p:sp>
      <p:sp>
        <p:nvSpPr>
          <p:cNvPr id="27" name="Text Box 92">
            <a:extLst>
              <a:ext uri="{FF2B5EF4-FFF2-40B4-BE49-F238E27FC236}">
                <a16:creationId xmlns:a16="http://schemas.microsoft.com/office/drawing/2014/main" id="{3573666B-2064-096E-EE51-166DC7E451E3}"/>
              </a:ext>
            </a:extLst>
          </p:cNvPr>
          <p:cNvSpPr txBox="1">
            <a:spLocks noChangeArrowheads="1"/>
          </p:cNvSpPr>
          <p:nvPr/>
        </p:nvSpPr>
        <p:spPr bwMode="auto">
          <a:xfrm>
            <a:off x="11533955" y="4724686"/>
            <a:ext cx="560740" cy="406400"/>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4</a:t>
            </a:r>
          </a:p>
        </p:txBody>
      </p:sp>
      <p:sp>
        <p:nvSpPr>
          <p:cNvPr id="28" name="Text Box 68">
            <a:extLst>
              <a:ext uri="{FF2B5EF4-FFF2-40B4-BE49-F238E27FC236}">
                <a16:creationId xmlns:a16="http://schemas.microsoft.com/office/drawing/2014/main" id="{8E942F89-CC18-15A6-F287-E56370374111}"/>
              </a:ext>
            </a:extLst>
          </p:cNvPr>
          <p:cNvSpPr txBox="1">
            <a:spLocks noChangeArrowheads="1"/>
          </p:cNvSpPr>
          <p:nvPr/>
        </p:nvSpPr>
        <p:spPr bwMode="auto">
          <a:xfrm>
            <a:off x="247767" y="1659091"/>
            <a:ext cx="609600" cy="406400"/>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C0C0C0"/>
                  </a:outerShdw>
                </a:effectLst>
                <a:latin typeface="Comic Sans MS" panose="030F0702030302020204" pitchFamily="66" charset="0"/>
              </a:rPr>
              <a:t>8</a:t>
            </a:r>
          </a:p>
        </p:txBody>
      </p:sp>
      <p:sp>
        <p:nvSpPr>
          <p:cNvPr id="29" name="AutoShape 95">
            <a:extLst>
              <a:ext uri="{FF2B5EF4-FFF2-40B4-BE49-F238E27FC236}">
                <a16:creationId xmlns:a16="http://schemas.microsoft.com/office/drawing/2014/main" id="{ECFB7985-0868-2F6D-15FC-2D30728894D0}"/>
              </a:ext>
            </a:extLst>
          </p:cNvPr>
          <p:cNvSpPr>
            <a:spLocks noChangeArrowheads="1"/>
          </p:cNvSpPr>
          <p:nvPr/>
        </p:nvSpPr>
        <p:spPr bwMode="auto">
          <a:xfrm>
            <a:off x="921604" y="822020"/>
            <a:ext cx="2458579" cy="981076"/>
          </a:xfrm>
          <a:prstGeom prst="plaque">
            <a:avLst>
              <a:gd name="adj" fmla="val 16667"/>
            </a:avLst>
          </a:prstGeom>
          <a:solidFill>
            <a:srgbClr val="00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buNone/>
            </a:pPr>
            <a:r>
              <a:rPr lang="fa-IR" sz="2400" b="1" dirty="0">
                <a:cs typeface="B Mitra" panose="00000400000000000000" pitchFamily="2" charset="-78"/>
              </a:rPr>
              <a:t>گواهی آنالیز</a:t>
            </a:r>
            <a:endParaRPr lang="en-US" sz="2400" b="1" dirty="0"/>
          </a:p>
        </p:txBody>
      </p:sp>
      <p:sp>
        <p:nvSpPr>
          <p:cNvPr id="30" name="Text Box 68">
            <a:extLst>
              <a:ext uri="{FF2B5EF4-FFF2-40B4-BE49-F238E27FC236}">
                <a16:creationId xmlns:a16="http://schemas.microsoft.com/office/drawing/2014/main" id="{C6C222F1-0A2D-064F-C312-D5DA8FE45AC0}"/>
              </a:ext>
            </a:extLst>
          </p:cNvPr>
          <p:cNvSpPr txBox="1">
            <a:spLocks noChangeArrowheads="1"/>
          </p:cNvSpPr>
          <p:nvPr/>
        </p:nvSpPr>
        <p:spPr bwMode="auto">
          <a:xfrm>
            <a:off x="219910" y="574676"/>
            <a:ext cx="609600" cy="406400"/>
          </a:xfrm>
          <a:prstGeom prst="rect">
            <a:avLst/>
          </a:prstGeom>
          <a:solidFill>
            <a:srgbClr val="FFFFFF"/>
          </a:solidFill>
          <a:ln w="9525">
            <a:solidFill>
              <a:schemeClr val="tx1"/>
            </a:solidFill>
            <a:miter lim="800000"/>
            <a:headEnd/>
            <a:tailEnd/>
          </a:ln>
          <a:effectLst/>
        </p:spPr>
        <p:txBody>
          <a:bodyPr>
            <a:spAutoFit/>
          </a:bodyPr>
          <a:lstStyle/>
          <a:p>
            <a:pPr algn="ctr" defTabSz="914400" eaLnBrk="0" fontAlgn="base" hangingPunct="0">
              <a:spcBef>
                <a:spcPct val="50000"/>
              </a:spcBef>
              <a:spcAft>
                <a:spcPct val="0"/>
              </a:spcAft>
              <a:defRPr/>
            </a:pPr>
            <a:r>
              <a:rPr lang="fa-IR" sz="2000" b="1" dirty="0">
                <a:solidFill>
                  <a:srgbClr val="FF0000"/>
                </a:solidFill>
                <a:effectLst>
                  <a:outerShdw blurRad="38100" dist="38100" dir="2700000" algn="tl">
                    <a:srgbClr val="C0C0C0"/>
                  </a:outerShdw>
                </a:effectLst>
                <a:latin typeface="Comic Sans MS" panose="030F0702030302020204" pitchFamily="66" charset="0"/>
              </a:rPr>
              <a:t>9</a:t>
            </a:r>
            <a:endParaRPr lang="en-US" sz="2000" b="1" dirty="0">
              <a:solidFill>
                <a:srgbClr val="FF0000"/>
              </a:solidFill>
              <a:effectLst>
                <a:outerShdw blurRad="38100" dist="38100" dir="2700000" algn="tl">
                  <a:srgbClr val="C0C0C0"/>
                </a:outerShdw>
              </a:effectLst>
              <a:latin typeface="Comic Sans MS" panose="030F0702030302020204" pitchFamily="66" charset="0"/>
            </a:endParaRPr>
          </a:p>
        </p:txBody>
      </p:sp>
      <p:sp>
        <p:nvSpPr>
          <p:cNvPr id="31" name="Flowchart: Connector 30">
            <a:extLst>
              <a:ext uri="{FF2B5EF4-FFF2-40B4-BE49-F238E27FC236}">
                <a16:creationId xmlns:a16="http://schemas.microsoft.com/office/drawing/2014/main" id="{117D5384-30AD-629B-71CB-B4FD64AADA24}"/>
              </a:ext>
            </a:extLst>
          </p:cNvPr>
          <p:cNvSpPr/>
          <p:nvPr/>
        </p:nvSpPr>
        <p:spPr>
          <a:xfrm>
            <a:off x="4215740" y="1501723"/>
            <a:ext cx="3397213" cy="2064087"/>
          </a:xfrm>
          <a:prstGeom prst="flowChartConnector">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kern="1200" dirty="0">
                <a:solidFill>
                  <a:schemeClr val="tx1"/>
                </a:solidFill>
                <a:effectLst/>
                <a:cs typeface="B Mitra" panose="00000400000000000000" pitchFamily="2" charset="-78"/>
              </a:rPr>
              <a:t>مستندات لازم  هنگام خرید و در زمان ورود خوراک دام و اجزاء آن به واحد دامداری </a:t>
            </a:r>
            <a:endParaRPr lang="en-US" sz="2000" b="1" dirty="0">
              <a:solidFill>
                <a:schemeClr val="tx1"/>
              </a:solidFill>
            </a:endParaRPr>
          </a:p>
        </p:txBody>
      </p:sp>
      <p:sp>
        <p:nvSpPr>
          <p:cNvPr id="2" name="Slide Number Placeholder 4">
            <a:extLst>
              <a:ext uri="{FF2B5EF4-FFF2-40B4-BE49-F238E27FC236}">
                <a16:creationId xmlns:a16="http://schemas.microsoft.com/office/drawing/2014/main" id="{BCDBC9DB-135E-615F-145B-4F05F496CC13}"/>
              </a:ext>
            </a:extLst>
          </p:cNvPr>
          <p:cNvSpPr txBox="1">
            <a:spLocks/>
          </p:cNvSpPr>
          <p:nvPr/>
        </p:nvSpPr>
        <p:spPr>
          <a:xfrm>
            <a:off x="11180238" y="27027"/>
            <a:ext cx="746071" cy="767687"/>
          </a:xfrm>
          <a:prstGeom prst="rect">
            <a:avLst/>
          </a:prstGeom>
          <a:solidFill>
            <a:srgbClr val="C0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DC7399-342C-441B-8831-CDA87B369D1A}" type="slidenum">
              <a:rPr lang="en-US" sz="2800" smtClean="0">
                <a:solidFill>
                  <a:schemeClr val="bg1"/>
                </a:solidFill>
              </a:rPr>
              <a:pPr/>
              <a:t>21</a:t>
            </a:fld>
            <a:endParaRPr lang="en-US" sz="2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11709"/>
                                        </p:tgtEl>
                                        <p:attrNameLst>
                                          <p:attrName>style.visibility</p:attrName>
                                        </p:attrNameLst>
                                      </p:cBhvr>
                                      <p:to>
                                        <p:strVal val="visible"/>
                                      </p:to>
                                    </p:set>
                                    <p:anim calcmode="lin" valueType="num">
                                      <p:cBhvr>
                                        <p:cTn id="7" dur="500" fill="hold"/>
                                        <p:tgtEl>
                                          <p:spTgt spid="111709"/>
                                        </p:tgtEl>
                                        <p:attrNameLst>
                                          <p:attrName>ppt_w</p:attrName>
                                        </p:attrNameLst>
                                      </p:cBhvr>
                                      <p:tavLst>
                                        <p:tav tm="0">
                                          <p:val>
                                            <p:fltVal val="0"/>
                                          </p:val>
                                        </p:tav>
                                        <p:tav tm="100000">
                                          <p:val>
                                            <p:strVal val="#ppt_w"/>
                                          </p:val>
                                        </p:tav>
                                      </p:tavLst>
                                    </p:anim>
                                    <p:anim calcmode="lin" valueType="num">
                                      <p:cBhvr>
                                        <p:cTn id="8" dur="500" fill="hold"/>
                                        <p:tgtEl>
                                          <p:spTgt spid="111709"/>
                                        </p:tgtEl>
                                        <p:attrNameLst>
                                          <p:attrName>ppt_h</p:attrName>
                                        </p:attrNameLst>
                                      </p:cBhvr>
                                      <p:tavLst>
                                        <p:tav tm="0">
                                          <p:val>
                                            <p:fltVal val="0"/>
                                          </p:val>
                                        </p:tav>
                                        <p:tav tm="100000">
                                          <p:val>
                                            <p:strVal val="#ppt_h"/>
                                          </p:val>
                                        </p:tav>
                                      </p:tavLst>
                                    </p:anim>
                                    <p:anim calcmode="lin" valueType="num">
                                      <p:cBhvr>
                                        <p:cTn id="9" dur="500" fill="hold"/>
                                        <p:tgtEl>
                                          <p:spTgt spid="111709"/>
                                        </p:tgtEl>
                                        <p:attrNameLst>
                                          <p:attrName>ppt_x</p:attrName>
                                        </p:attrNameLst>
                                      </p:cBhvr>
                                      <p:tavLst>
                                        <p:tav tm="0">
                                          <p:val>
                                            <p:fltVal val="0.5"/>
                                          </p:val>
                                        </p:tav>
                                        <p:tav tm="100000">
                                          <p:val>
                                            <p:strVal val="#ppt_x"/>
                                          </p:val>
                                        </p:tav>
                                      </p:tavLst>
                                    </p:anim>
                                    <p:anim calcmode="lin" valueType="num">
                                      <p:cBhvr>
                                        <p:cTn id="10" dur="500" fill="hold"/>
                                        <p:tgtEl>
                                          <p:spTgt spid="11170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11689"/>
                                        </p:tgtEl>
                                        <p:attrNameLst>
                                          <p:attrName>style.visibility</p:attrName>
                                        </p:attrNameLst>
                                      </p:cBhvr>
                                      <p:to>
                                        <p:strVal val="visible"/>
                                      </p:to>
                                    </p:set>
                                    <p:anim calcmode="lin" valueType="num">
                                      <p:cBhvr>
                                        <p:cTn id="15" dur="500" fill="hold"/>
                                        <p:tgtEl>
                                          <p:spTgt spid="111689"/>
                                        </p:tgtEl>
                                        <p:attrNameLst>
                                          <p:attrName>ppt_w</p:attrName>
                                        </p:attrNameLst>
                                      </p:cBhvr>
                                      <p:tavLst>
                                        <p:tav tm="0">
                                          <p:val>
                                            <p:fltVal val="0"/>
                                          </p:val>
                                        </p:tav>
                                        <p:tav tm="100000">
                                          <p:val>
                                            <p:strVal val="#ppt_w"/>
                                          </p:val>
                                        </p:tav>
                                      </p:tavLst>
                                    </p:anim>
                                    <p:anim calcmode="lin" valueType="num">
                                      <p:cBhvr>
                                        <p:cTn id="16" dur="500" fill="hold"/>
                                        <p:tgtEl>
                                          <p:spTgt spid="111689"/>
                                        </p:tgtEl>
                                        <p:attrNameLst>
                                          <p:attrName>ppt_h</p:attrName>
                                        </p:attrNameLst>
                                      </p:cBhvr>
                                      <p:tavLst>
                                        <p:tav tm="0">
                                          <p:val>
                                            <p:fltVal val="0"/>
                                          </p:val>
                                        </p:tav>
                                        <p:tav tm="100000">
                                          <p:val>
                                            <p:strVal val="#ppt_h"/>
                                          </p:val>
                                        </p:tav>
                                      </p:tavLst>
                                    </p:anim>
                                    <p:anim calcmode="lin" valueType="num">
                                      <p:cBhvr>
                                        <p:cTn id="17" dur="500" fill="hold"/>
                                        <p:tgtEl>
                                          <p:spTgt spid="111689"/>
                                        </p:tgtEl>
                                        <p:attrNameLst>
                                          <p:attrName>ppt_x</p:attrName>
                                        </p:attrNameLst>
                                      </p:cBhvr>
                                      <p:tavLst>
                                        <p:tav tm="0">
                                          <p:val>
                                            <p:fltVal val="0.5"/>
                                          </p:val>
                                        </p:tav>
                                        <p:tav tm="100000">
                                          <p:val>
                                            <p:strVal val="#ppt_x"/>
                                          </p:val>
                                        </p:tav>
                                      </p:tavLst>
                                    </p:anim>
                                    <p:anim calcmode="lin" valueType="num">
                                      <p:cBhvr>
                                        <p:cTn id="18" dur="500" fill="hold"/>
                                        <p:tgtEl>
                                          <p:spTgt spid="11168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11700"/>
                                        </p:tgtEl>
                                        <p:attrNameLst>
                                          <p:attrName>style.visibility</p:attrName>
                                        </p:attrNameLst>
                                      </p:cBhvr>
                                      <p:to>
                                        <p:strVal val="visible"/>
                                      </p:to>
                                    </p:set>
                                    <p:anim calcmode="lin" valueType="num">
                                      <p:cBhvr>
                                        <p:cTn id="23" dur="500" fill="hold"/>
                                        <p:tgtEl>
                                          <p:spTgt spid="111700"/>
                                        </p:tgtEl>
                                        <p:attrNameLst>
                                          <p:attrName>ppt_w</p:attrName>
                                        </p:attrNameLst>
                                      </p:cBhvr>
                                      <p:tavLst>
                                        <p:tav tm="0">
                                          <p:val>
                                            <p:fltVal val="0"/>
                                          </p:val>
                                        </p:tav>
                                        <p:tav tm="100000">
                                          <p:val>
                                            <p:strVal val="#ppt_w"/>
                                          </p:val>
                                        </p:tav>
                                      </p:tavLst>
                                    </p:anim>
                                    <p:anim calcmode="lin" valueType="num">
                                      <p:cBhvr>
                                        <p:cTn id="24" dur="500" fill="hold"/>
                                        <p:tgtEl>
                                          <p:spTgt spid="111700"/>
                                        </p:tgtEl>
                                        <p:attrNameLst>
                                          <p:attrName>ppt_h</p:attrName>
                                        </p:attrNameLst>
                                      </p:cBhvr>
                                      <p:tavLst>
                                        <p:tav tm="0">
                                          <p:val>
                                            <p:fltVal val="0"/>
                                          </p:val>
                                        </p:tav>
                                        <p:tav tm="100000">
                                          <p:val>
                                            <p:strVal val="#ppt_h"/>
                                          </p:val>
                                        </p:tav>
                                      </p:tavLst>
                                    </p:anim>
                                    <p:anim calcmode="lin" valueType="num">
                                      <p:cBhvr>
                                        <p:cTn id="25" dur="500" fill="hold"/>
                                        <p:tgtEl>
                                          <p:spTgt spid="111700"/>
                                        </p:tgtEl>
                                        <p:attrNameLst>
                                          <p:attrName>ppt_x</p:attrName>
                                        </p:attrNameLst>
                                      </p:cBhvr>
                                      <p:tavLst>
                                        <p:tav tm="0">
                                          <p:val>
                                            <p:fltVal val="0.5"/>
                                          </p:val>
                                        </p:tav>
                                        <p:tav tm="100000">
                                          <p:val>
                                            <p:strVal val="#ppt_x"/>
                                          </p:val>
                                        </p:tav>
                                      </p:tavLst>
                                    </p:anim>
                                    <p:anim calcmode="lin" valueType="num">
                                      <p:cBhvr>
                                        <p:cTn id="26" dur="500" fill="hold"/>
                                        <p:tgtEl>
                                          <p:spTgt spid="11170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11680"/>
                                        </p:tgtEl>
                                        <p:attrNameLst>
                                          <p:attrName>style.visibility</p:attrName>
                                        </p:attrNameLst>
                                      </p:cBhvr>
                                      <p:to>
                                        <p:strVal val="visible"/>
                                      </p:to>
                                    </p:set>
                                    <p:anim calcmode="lin" valueType="num">
                                      <p:cBhvr>
                                        <p:cTn id="31" dur="500" fill="hold"/>
                                        <p:tgtEl>
                                          <p:spTgt spid="111680"/>
                                        </p:tgtEl>
                                        <p:attrNameLst>
                                          <p:attrName>ppt_w</p:attrName>
                                        </p:attrNameLst>
                                      </p:cBhvr>
                                      <p:tavLst>
                                        <p:tav tm="0">
                                          <p:val>
                                            <p:fltVal val="0"/>
                                          </p:val>
                                        </p:tav>
                                        <p:tav tm="100000">
                                          <p:val>
                                            <p:strVal val="#ppt_w"/>
                                          </p:val>
                                        </p:tav>
                                      </p:tavLst>
                                    </p:anim>
                                    <p:anim calcmode="lin" valueType="num">
                                      <p:cBhvr>
                                        <p:cTn id="32" dur="500" fill="hold"/>
                                        <p:tgtEl>
                                          <p:spTgt spid="111680"/>
                                        </p:tgtEl>
                                        <p:attrNameLst>
                                          <p:attrName>ppt_h</p:attrName>
                                        </p:attrNameLst>
                                      </p:cBhvr>
                                      <p:tavLst>
                                        <p:tav tm="0">
                                          <p:val>
                                            <p:fltVal val="0"/>
                                          </p:val>
                                        </p:tav>
                                        <p:tav tm="100000">
                                          <p:val>
                                            <p:strVal val="#ppt_h"/>
                                          </p:val>
                                        </p:tav>
                                      </p:tavLst>
                                    </p:anim>
                                    <p:anim calcmode="lin" valueType="num">
                                      <p:cBhvr>
                                        <p:cTn id="33" dur="500" fill="hold"/>
                                        <p:tgtEl>
                                          <p:spTgt spid="111680"/>
                                        </p:tgtEl>
                                        <p:attrNameLst>
                                          <p:attrName>ppt_x</p:attrName>
                                        </p:attrNameLst>
                                      </p:cBhvr>
                                      <p:tavLst>
                                        <p:tav tm="0">
                                          <p:val>
                                            <p:fltVal val="0.5"/>
                                          </p:val>
                                        </p:tav>
                                        <p:tav tm="100000">
                                          <p:val>
                                            <p:strVal val="#ppt_x"/>
                                          </p:val>
                                        </p:tav>
                                      </p:tavLst>
                                    </p:anim>
                                    <p:anim calcmode="lin" valueType="num">
                                      <p:cBhvr>
                                        <p:cTn id="34" dur="500" fill="hold"/>
                                        <p:tgtEl>
                                          <p:spTgt spid="1116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460A2-4E93-6A4B-4855-D40BD79A02BB}"/>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719A5B1B-3DBC-4753-A2BE-1CDDD8534D9C}"/>
              </a:ext>
            </a:extLst>
          </p:cNvPr>
          <p:cNvSpPr>
            <a:spLocks noGrp="1"/>
          </p:cNvSpPr>
          <p:nvPr>
            <p:ph type="sldNum" sz="quarter" idx="12"/>
          </p:nvPr>
        </p:nvSpPr>
        <p:spPr/>
        <p:txBody>
          <a:bodyPr/>
          <a:lstStyle/>
          <a:p>
            <a:fld id="{40DC7399-342C-441B-8831-CDA87B369D1A}" type="slidenum">
              <a:rPr lang="en-US" smtClean="0"/>
              <a:t>22</a:t>
            </a:fld>
            <a:endParaRPr lang="en-US"/>
          </a:p>
        </p:txBody>
      </p:sp>
      <p:pic>
        <p:nvPicPr>
          <p:cNvPr id="6" name="Picture 5">
            <a:extLst>
              <a:ext uri="{FF2B5EF4-FFF2-40B4-BE49-F238E27FC236}">
                <a16:creationId xmlns:a16="http://schemas.microsoft.com/office/drawing/2014/main" id="{87DEE3C3-A2C3-63FF-941F-353828AE5FA8}"/>
              </a:ext>
            </a:extLst>
          </p:cNvPr>
          <p:cNvPicPr>
            <a:picLocks noChangeAspect="1"/>
          </p:cNvPicPr>
          <p:nvPr/>
        </p:nvPicPr>
        <p:blipFill>
          <a:blip r:embed="rId2"/>
          <a:stretch>
            <a:fillRect/>
          </a:stretch>
        </p:blipFill>
        <p:spPr>
          <a:xfrm>
            <a:off x="1274453" y="2392290"/>
            <a:ext cx="9078087" cy="4169981"/>
          </a:xfrm>
          <a:prstGeom prst="rect">
            <a:avLst/>
          </a:prstGeom>
        </p:spPr>
      </p:pic>
      <p:sp>
        <p:nvSpPr>
          <p:cNvPr id="7" name="Title 1">
            <a:extLst>
              <a:ext uri="{FF2B5EF4-FFF2-40B4-BE49-F238E27FC236}">
                <a16:creationId xmlns:a16="http://schemas.microsoft.com/office/drawing/2014/main" id="{64F6C10C-5029-2618-78AB-F8FFC2FFBB37}"/>
              </a:ext>
            </a:extLst>
          </p:cNvPr>
          <p:cNvSpPr>
            <a:spLocks noGrp="1"/>
          </p:cNvSpPr>
          <p:nvPr>
            <p:ph type="title"/>
          </p:nvPr>
        </p:nvSpPr>
        <p:spPr>
          <a:xfrm>
            <a:off x="2113808" y="790474"/>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Tree>
    <p:extLst>
      <p:ext uri="{BB962C8B-B14F-4D97-AF65-F5344CB8AC3E}">
        <p14:creationId xmlns:p14="http://schemas.microsoft.com/office/powerpoint/2010/main" val="2907876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58477F-E5D0-7AA9-1E83-6C4961CBAAC0}"/>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
        <p:nvSpPr>
          <p:cNvPr id="3" name="Content Placeholder 2">
            <a:extLst>
              <a:ext uri="{FF2B5EF4-FFF2-40B4-BE49-F238E27FC236}">
                <a16:creationId xmlns:a16="http://schemas.microsoft.com/office/drawing/2014/main" id="{37EE89F4-E342-9ECA-B583-D19B2566F999}"/>
              </a:ext>
            </a:extLst>
          </p:cNvPr>
          <p:cNvSpPr>
            <a:spLocks noGrp="1"/>
          </p:cNvSpPr>
          <p:nvPr>
            <p:ph idx="1"/>
          </p:nvPr>
        </p:nvSpPr>
        <p:spPr>
          <a:xfrm>
            <a:off x="463138" y="2327564"/>
            <a:ext cx="11352809" cy="4346369"/>
          </a:xfrm>
          <a:solidFill>
            <a:schemeClr val="tx2">
              <a:lumMod val="20000"/>
              <a:lumOff val="80000"/>
            </a:schemeClr>
          </a:solidFill>
        </p:spPr>
        <p:txBody>
          <a:bodyPr>
            <a:normAutofit fontScale="92500"/>
          </a:bodyPr>
          <a:lstStyle/>
          <a:p>
            <a:pPr marL="0" indent="0" algn="r" rtl="1">
              <a:buNone/>
            </a:pPr>
            <a:r>
              <a:rPr lang="fa-IR" sz="26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ب- انجام کنترل های لازم در زمان انبار وپیش از مصرف </a:t>
            </a:r>
            <a:r>
              <a:rPr lang="fa-IR" sz="26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600"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algn="just" rtl="1">
              <a:lnSpc>
                <a:spcPct val="150000"/>
              </a:lnSpc>
            </a:pPr>
            <a:r>
              <a:rPr lang="fa-IR" sz="2200" dirty="0">
                <a:effectLst/>
                <a:latin typeface="B Nazanin" panose="00000400000000000000" pitchFamily="2" charset="-78"/>
                <a:ea typeface="Times New Roman" panose="02020603050405020304" pitchFamily="18" charset="0"/>
                <a:cs typeface="B Mitra" panose="00000400000000000000" pitchFamily="2" charset="-78"/>
              </a:rPr>
              <a:t>محل انبارهای اجزای خوراک باید در نزدیکی ورودی دامداری بوده و از منطقه پرورش فاصله داشته باشد تا از تردد وسایل حمل مواد در منطقه پرورشی جلوگیری شود. </a:t>
            </a:r>
            <a:r>
              <a:rPr lang="ar-SA" sz="2200" dirty="0">
                <a:effectLst/>
                <a:latin typeface="B Nazanin" panose="00000400000000000000" pitchFamily="2" charset="-78"/>
                <a:ea typeface="Times New Roman" panose="02020603050405020304" pitchFamily="18" charset="0"/>
                <a:cs typeface="B Mitra" panose="00000400000000000000" pitchFamily="2" charset="-78"/>
              </a:rPr>
              <a:t>انبار های نگهداری </a:t>
            </a:r>
            <a:r>
              <a:rPr lang="fa-IR" sz="2200" dirty="0">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 دارای </a:t>
            </a:r>
            <a:r>
              <a:rPr lang="ar-SA" sz="2200" dirty="0">
                <a:effectLst/>
                <a:latin typeface="B Nazanin" panose="00000400000000000000" pitchFamily="2" charset="-78"/>
                <a:ea typeface="Times New Roman" panose="02020603050405020304" pitchFamily="18" charset="0"/>
                <a:cs typeface="B Mitra" panose="00000400000000000000" pitchFamily="2" charset="-78"/>
              </a:rPr>
              <a:t>فضای مناسب با ظرفیتی متناسب با حجم نگهداری</a:t>
            </a:r>
            <a:r>
              <a:rPr lang="fa-IR" sz="2200" dirty="0">
                <a:effectLst/>
                <a:latin typeface="B Nazanin" panose="00000400000000000000" pitchFamily="2" charset="-78"/>
                <a:ea typeface="Times New Roman" panose="02020603050405020304" pitchFamily="18" charset="0"/>
                <a:cs typeface="B Mitra" panose="00000400000000000000" pitchFamily="2" charset="-78"/>
              </a:rPr>
              <a:t> و دارای ضوابط بهداشتی براساس </a:t>
            </a:r>
            <a:r>
              <a:rPr lang="fa-IR" sz="2200" dirty="0">
                <a:latin typeface="B Mitra Bold" panose="00000700000000000000" pitchFamily="2" charset="-78"/>
                <a:ea typeface="Times New Roman" panose="02020603050405020304" pitchFamily="18" charset="0"/>
                <a:cs typeface="B Mitra" panose="00000400000000000000" pitchFamily="2" charset="-78"/>
              </a:rPr>
              <a:t>دستورالعمل </a:t>
            </a:r>
            <a:r>
              <a:rPr lang="ar-SA" sz="2200" dirty="0">
                <a:latin typeface="B Mitra Bold" panose="00000700000000000000" pitchFamily="2" charset="-78"/>
                <a:ea typeface="Times New Roman" panose="02020603050405020304" pitchFamily="18" charset="0"/>
                <a:cs typeface="B Mitra" panose="00000400000000000000" pitchFamily="2" charset="-78"/>
              </a:rPr>
              <a:t> مطابق بخشنامه شماره 59654 مورخ 12/9/90 « ضواب</a:t>
            </a:r>
            <a:r>
              <a:rPr lang="fa-IR" sz="2200" dirty="0">
                <a:latin typeface="B Mitra Bold" panose="00000700000000000000" pitchFamily="2" charset="-78"/>
                <a:ea typeface="Times New Roman" panose="02020603050405020304" pitchFamily="18" charset="0"/>
                <a:cs typeface="B Mitra" panose="00000400000000000000" pitchFamily="2" charset="-78"/>
              </a:rPr>
              <a:t>ط </a:t>
            </a:r>
            <a:r>
              <a:rPr lang="ar-SA" sz="2200" dirty="0">
                <a:latin typeface="B Mitra Bold" panose="00000700000000000000" pitchFamily="2" charset="-78"/>
                <a:ea typeface="Times New Roman" panose="02020603050405020304" pitchFamily="18" charset="0"/>
                <a:cs typeface="B Mitra" panose="00000400000000000000" pitchFamily="2" charset="-78"/>
              </a:rPr>
              <a:t>فني بهداشتي و مقررات صدور پروانه بهداشتي انبار نگهداري مواد اوليه ، خوراك دام » </a:t>
            </a:r>
            <a:endParaRPr lang="fa-IR" sz="2200" dirty="0">
              <a:latin typeface="B Mitra Bold" panose="00000700000000000000" pitchFamily="2" charset="-78"/>
              <a:ea typeface="Times New Roman" panose="02020603050405020304" pitchFamily="18" charset="0"/>
              <a:cs typeface="B Mitra" panose="00000400000000000000" pitchFamily="2" charset="-78"/>
            </a:endParaRPr>
          </a:p>
          <a:p>
            <a:pPr algn="just" rtl="1">
              <a:lnSpc>
                <a:spcPct val="150000"/>
              </a:lnSpc>
            </a:pPr>
            <a:r>
              <a:rPr lang="ar-SA" sz="2200" dirty="0">
                <a:effectLst/>
                <a:latin typeface="B Nazanin" panose="00000400000000000000" pitchFamily="2" charset="-78"/>
                <a:ea typeface="Times New Roman" panose="02020603050405020304" pitchFamily="18" charset="0"/>
                <a:cs typeface="B Mitra" panose="00000400000000000000" pitchFamily="2" charset="-78"/>
              </a:rPr>
              <a:t>امکانات و فضای کافی و مجزا برای نگهداری مواد شیمیایی مانند گندزداهاو آفت کش ها</a:t>
            </a:r>
            <a:r>
              <a:rPr lang="fa-IR" sz="2200" dirty="0">
                <a:effectLst/>
                <a:latin typeface="B Nazanin" panose="00000400000000000000" pitchFamily="2" charset="-78"/>
                <a:ea typeface="Times New Roman" panose="02020603050405020304" pitchFamily="18" charset="0"/>
                <a:cs typeface="B Mitra" panose="00000400000000000000" pitchFamily="2" charset="-78"/>
              </a:rPr>
              <a:t> که دارای قفل بوده بنحوی که فقط مسئول مستقیم آن قابلیت دسترسی را داشته باشد</a:t>
            </a:r>
          </a:p>
          <a:p>
            <a:pPr algn="just" rtl="1">
              <a:lnSpc>
                <a:spcPct val="150000"/>
              </a:lnSpc>
            </a:pPr>
            <a:r>
              <a:rPr lang="fa-IR" sz="2200" dirty="0">
                <a:effectLst/>
                <a:latin typeface="B Nazanin" panose="00000400000000000000" pitchFamily="2" charset="-78"/>
                <a:ea typeface="Times New Roman" panose="02020603050405020304" pitchFamily="18" charset="0"/>
                <a:cs typeface="B Mitra" panose="00000400000000000000" pitchFamily="2" charset="-78"/>
              </a:rPr>
              <a:t>درج </a:t>
            </a:r>
            <a:r>
              <a:rPr lang="ar-SA" sz="2200" dirty="0">
                <a:effectLst/>
                <a:latin typeface="B Nazanin" panose="00000400000000000000" pitchFamily="2" charset="-78"/>
                <a:ea typeface="Times New Roman" panose="02020603050405020304" pitchFamily="18" charset="0"/>
                <a:cs typeface="B Mitra" panose="00000400000000000000" pitchFamily="2" charset="-78"/>
              </a:rPr>
              <a:t>مشخصات </a:t>
            </a:r>
            <a:r>
              <a:rPr lang="fa-IR" sz="2200" dirty="0">
                <a:effectLst/>
                <a:latin typeface="Times New Roman" panose="02020603050405020304" pitchFamily="18" charset="0"/>
                <a:ea typeface="Times New Roman" panose="02020603050405020304" pitchFamily="18" charset="0"/>
                <a:cs typeface="B Mitra" panose="00000400000000000000" pitchFamily="2" charset="-78"/>
              </a:rPr>
              <a:t>لازم </a:t>
            </a:r>
            <a:r>
              <a:rPr lang="ar-SA" sz="2200" dirty="0">
                <a:effectLst/>
                <a:latin typeface="B Nazanin" panose="00000400000000000000" pitchFamily="2" charset="-78"/>
                <a:ea typeface="Times New Roman" panose="02020603050405020304" pitchFamily="18" charset="0"/>
                <a:cs typeface="B Mitra" panose="00000400000000000000" pitchFamily="2" charset="-78"/>
              </a:rPr>
              <a:t>نظیر : </a:t>
            </a:r>
            <a:r>
              <a:rPr lang="fa-IR" sz="2200" dirty="0">
                <a:effectLst/>
                <a:latin typeface="B Nazanin" panose="00000400000000000000" pitchFamily="2" charset="-78"/>
                <a:ea typeface="Times New Roman" panose="02020603050405020304" pitchFamily="18" charset="0"/>
                <a:cs typeface="B Mitra" panose="00000400000000000000" pitchFamily="2" charset="-78"/>
              </a:rPr>
              <a:t>پروانه </a:t>
            </a:r>
            <a:r>
              <a:rPr lang="ar-SA" sz="2200" dirty="0">
                <a:effectLst/>
                <a:latin typeface="B Nazanin" panose="00000400000000000000" pitchFamily="2" charset="-78"/>
                <a:ea typeface="Times New Roman" panose="02020603050405020304" pitchFamily="18" charset="0"/>
                <a:cs typeface="B Mitra" panose="00000400000000000000" pitchFamily="2" charset="-78"/>
              </a:rPr>
              <a:t>بهداشتی </a:t>
            </a:r>
            <a:r>
              <a:rPr lang="fa-IR" sz="2200" dirty="0">
                <a:effectLst/>
                <a:latin typeface="B Nazanin" panose="00000400000000000000" pitchFamily="2" charset="-78"/>
                <a:ea typeface="Times New Roman" panose="02020603050405020304" pitchFamily="18" charset="0"/>
                <a:cs typeface="B Mitra" panose="00000400000000000000" pitchFamily="2" charset="-78"/>
              </a:rPr>
              <a:t>ساخت</a:t>
            </a:r>
            <a:r>
              <a:rPr lang="ar-SA" sz="2200" dirty="0">
                <a:effectLst/>
                <a:latin typeface="B Nazanin" panose="00000400000000000000" pitchFamily="2" charset="-78"/>
                <a:ea typeface="Times New Roman" panose="02020603050405020304" pitchFamily="18" charset="0"/>
                <a:cs typeface="B Mitra" panose="00000400000000000000" pitchFamily="2" charset="-78"/>
              </a:rPr>
              <a:t>، تاریخ  تولید،  انقضا بر روی </a:t>
            </a:r>
            <a:r>
              <a:rPr lang="fa-IR" sz="2200" dirty="0">
                <a:effectLst/>
                <a:latin typeface="B Nazanin" panose="00000400000000000000" pitchFamily="2" charset="-78"/>
                <a:ea typeface="Times New Roman" panose="02020603050405020304" pitchFamily="18" charset="0"/>
                <a:cs typeface="B Mitra" panose="00000400000000000000" pitchFamily="2" charset="-78"/>
              </a:rPr>
              <a:t>بسته های </a:t>
            </a:r>
            <a:r>
              <a:rPr lang="fa-IR" sz="2200" dirty="0">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 </a:t>
            </a:r>
            <a:endParaRPr lang="en-US" sz="2200" dirty="0">
              <a:effectLst/>
              <a:latin typeface="Times New Roman" panose="02020603050405020304" pitchFamily="18" charset="0"/>
              <a:ea typeface="Times New Roman" panose="02020603050405020304" pitchFamily="18" charset="0"/>
              <a:cs typeface="B Mitra" panose="00000400000000000000" pitchFamily="2" charset="-78"/>
            </a:endParaRPr>
          </a:p>
          <a:p>
            <a:pPr algn="just" rtl="1">
              <a:lnSpc>
                <a:spcPct val="150000"/>
              </a:lnSpc>
            </a:pPr>
            <a:r>
              <a:rPr lang="ar-SA" sz="2200" dirty="0">
                <a:effectLst/>
                <a:latin typeface="B Nazanin" panose="00000400000000000000" pitchFamily="2" charset="-78"/>
                <a:ea typeface="Times New Roman" panose="02020603050405020304" pitchFamily="18" charset="0"/>
                <a:cs typeface="B Mitra" panose="00000400000000000000" pitchFamily="2" charset="-78"/>
              </a:rPr>
              <a:t>امکانات و فضای کافی و مجزا برای انبار </a:t>
            </a:r>
            <a:r>
              <a:rPr lang="fa-IR" sz="2200" dirty="0">
                <a:effectLst/>
                <a:latin typeface="Times New Roman" panose="02020603050405020304" pitchFamily="18" charset="0"/>
                <a:ea typeface="Times New Roman" panose="02020603050405020304" pitchFamily="18" charset="0"/>
                <a:cs typeface="B Mitra" panose="00000400000000000000" pitchFamily="2" charset="-78"/>
              </a:rPr>
              <a:t>اقلام مرجوعی </a:t>
            </a:r>
            <a:r>
              <a:rPr lang="fa-IR" sz="2200" dirty="0">
                <a:effectLst/>
                <a:latin typeface="B Nazanin" panose="00000400000000000000" pitchFamily="2" charset="-78"/>
                <a:ea typeface="Times New Roman" panose="02020603050405020304" pitchFamily="18" charset="0"/>
                <a:cs typeface="B Mitra" panose="00000400000000000000" pitchFamily="2" charset="-78"/>
              </a:rPr>
              <a:t> </a:t>
            </a:r>
            <a:r>
              <a:rPr lang="ar-SA" sz="2200" dirty="0">
                <a:effectLst/>
                <a:latin typeface="B Nazanin" panose="00000400000000000000" pitchFamily="2" charset="-78"/>
                <a:ea typeface="Times New Roman" panose="02020603050405020304" pitchFamily="18" charset="0"/>
                <a:cs typeface="B Mitra" panose="00000400000000000000" pitchFamily="2" charset="-78"/>
              </a:rPr>
              <a:t>و محصولات نا منطبق بهداشتی  </a:t>
            </a:r>
            <a:endParaRPr lang="fa-IR" sz="2200" dirty="0">
              <a:effectLst/>
              <a:latin typeface="B Nazanin" panose="00000400000000000000" pitchFamily="2" charset="-78"/>
              <a:ea typeface="Times New Roman" panose="02020603050405020304" pitchFamily="18" charset="0"/>
              <a:cs typeface="B Mitra" panose="00000400000000000000" pitchFamily="2" charset="-78"/>
            </a:endParaRPr>
          </a:p>
        </p:txBody>
      </p:sp>
      <p:sp>
        <p:nvSpPr>
          <p:cNvPr id="5" name="Slide Number Placeholder 4">
            <a:extLst>
              <a:ext uri="{FF2B5EF4-FFF2-40B4-BE49-F238E27FC236}">
                <a16:creationId xmlns:a16="http://schemas.microsoft.com/office/drawing/2014/main" id="{C45DB123-48AE-2CD8-1C12-15703AA8D354}"/>
              </a:ext>
            </a:extLst>
          </p:cNvPr>
          <p:cNvSpPr>
            <a:spLocks noGrp="1"/>
          </p:cNvSpPr>
          <p:nvPr>
            <p:ph type="sldNum" sz="quarter" idx="12"/>
          </p:nvPr>
        </p:nvSpPr>
        <p:spPr/>
        <p:txBody>
          <a:bodyPr/>
          <a:lstStyle/>
          <a:p>
            <a:fld id="{40DC7399-342C-441B-8831-CDA87B369D1A}" type="slidenum">
              <a:rPr lang="en-US" smtClean="0"/>
              <a:t>23</a:t>
            </a:fld>
            <a:endParaRPr lang="en-US" dirty="0"/>
          </a:p>
        </p:txBody>
      </p:sp>
    </p:spTree>
    <p:extLst>
      <p:ext uri="{BB962C8B-B14F-4D97-AF65-F5344CB8AC3E}">
        <p14:creationId xmlns:p14="http://schemas.microsoft.com/office/powerpoint/2010/main" val="1251025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24B0B6-B718-85B3-081E-341CE6986B8F}"/>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
        <p:nvSpPr>
          <p:cNvPr id="4" name="Content Placeholder 2">
            <a:extLst>
              <a:ext uri="{FF2B5EF4-FFF2-40B4-BE49-F238E27FC236}">
                <a16:creationId xmlns:a16="http://schemas.microsoft.com/office/drawing/2014/main" id="{87C5588A-C942-7357-3955-8534D3DD14B6}"/>
              </a:ext>
            </a:extLst>
          </p:cNvPr>
          <p:cNvSpPr>
            <a:spLocks noGrp="1"/>
          </p:cNvSpPr>
          <p:nvPr>
            <p:ph idx="1"/>
          </p:nvPr>
        </p:nvSpPr>
        <p:spPr>
          <a:xfrm>
            <a:off x="1155699" y="2327564"/>
            <a:ext cx="9840851" cy="3692236"/>
          </a:xfrm>
          <a:solidFill>
            <a:schemeClr val="tx2">
              <a:lumMod val="20000"/>
              <a:lumOff val="80000"/>
            </a:schemeClr>
          </a:solidFill>
        </p:spPr>
        <p:txBody>
          <a:bodyPr>
            <a:noAutofit/>
          </a:bodyPr>
          <a:lstStyle/>
          <a:p>
            <a:pPr marL="0" indent="0" algn="r" rtl="1">
              <a:buNone/>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ب- انجام کنترل های لازم در زمان انبار وپیش از مصرف </a:t>
            </a:r>
            <a:r>
              <a:rPr lang="fa-IR" sz="24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4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endParaRPr>
          </a:p>
          <a:p>
            <a:pPr algn="r" rtl="1"/>
            <a:endParaRPr lang="en-US" sz="2000" dirty="0">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spcBef>
                <a:spcPts val="0"/>
              </a:spcBef>
            </a:pPr>
            <a:r>
              <a:rPr lang="ar-SA" sz="2000" dirty="0">
                <a:solidFill>
                  <a:schemeClr val="tx1"/>
                </a:solidFill>
                <a:cs typeface="B Mitra" panose="00000400000000000000" pitchFamily="2" charset="-78"/>
              </a:rPr>
              <a:t>دستورالعمل مکتوب برای دریافت</a:t>
            </a:r>
            <a:r>
              <a:rPr lang="fa-IR" sz="2000" dirty="0">
                <a:solidFill>
                  <a:schemeClr val="tx1"/>
                </a:solidFill>
                <a:cs typeface="B Mitra" panose="00000400000000000000" pitchFamily="2" charset="-78"/>
              </a:rPr>
              <a:t> نهاده ها و مواد اولیه مورد مصرف در خوراک دام (</a:t>
            </a:r>
            <a:r>
              <a:rPr lang="en-US" sz="2000" dirty="0">
                <a:solidFill>
                  <a:schemeClr val="tx1"/>
                </a:solidFill>
                <a:cs typeface="B Mitra" panose="00000400000000000000" pitchFamily="2" charset="-78"/>
              </a:rPr>
              <a:t>SOP</a:t>
            </a:r>
            <a:r>
              <a:rPr lang="fa-IR" sz="2000" dirty="0">
                <a:solidFill>
                  <a:schemeClr val="tx1"/>
                </a:solidFill>
                <a:cs typeface="B Mitra" panose="00000400000000000000" pitchFamily="2" charset="-78"/>
              </a:rPr>
              <a:t>)</a:t>
            </a:r>
            <a:endParaRPr lang="en-US" sz="2000" dirty="0">
              <a:solidFill>
                <a:schemeClr val="tx1"/>
              </a:solidFill>
              <a:cs typeface="B Mitra" panose="00000400000000000000" pitchFamily="2" charset="-78"/>
            </a:endParaRPr>
          </a:p>
          <a:p>
            <a:pPr marL="0" algn="just" rtl="1">
              <a:lnSpc>
                <a:spcPct val="150000"/>
              </a:lnSpc>
              <a:spcBef>
                <a:spcPts val="0"/>
              </a:spcBef>
            </a:pPr>
            <a:r>
              <a:rPr lang="ar-SA" sz="2000" dirty="0">
                <a:solidFill>
                  <a:schemeClr val="tx1"/>
                </a:solidFill>
                <a:cs typeface="B Mitra" panose="00000400000000000000" pitchFamily="2" charset="-78"/>
              </a:rPr>
              <a:t>دستورالعمل مکتوب</a:t>
            </a:r>
            <a:r>
              <a:rPr lang="en-US" sz="2000" dirty="0">
                <a:solidFill>
                  <a:schemeClr val="tx1"/>
                </a:solidFill>
                <a:cs typeface="B Mitra" panose="00000400000000000000" pitchFamily="2" charset="-78"/>
              </a:rPr>
              <a:t> </a:t>
            </a:r>
            <a:r>
              <a:rPr lang="fa-IR" sz="2000" dirty="0">
                <a:solidFill>
                  <a:schemeClr val="tx1"/>
                </a:solidFill>
                <a:cs typeface="B Mitra" panose="00000400000000000000" pitchFamily="2" charset="-78"/>
              </a:rPr>
              <a:t> برای انبارش خوراک و اجزاء خوراک(</a:t>
            </a:r>
            <a:r>
              <a:rPr lang="en-US" sz="2000" dirty="0">
                <a:solidFill>
                  <a:schemeClr val="tx1"/>
                </a:solidFill>
                <a:cs typeface="B Mitra" panose="00000400000000000000" pitchFamily="2" charset="-78"/>
              </a:rPr>
              <a:t>SOP</a:t>
            </a:r>
            <a:r>
              <a:rPr lang="fa-IR" sz="2000" dirty="0">
                <a:solidFill>
                  <a:schemeClr val="tx1"/>
                </a:solidFill>
                <a:cs typeface="B Mitra" panose="00000400000000000000" pitchFamily="2" charset="-78"/>
              </a:rPr>
              <a:t>)</a:t>
            </a:r>
            <a:endParaRPr lang="en-US" sz="2000" dirty="0">
              <a:solidFill>
                <a:schemeClr val="tx1"/>
              </a:solidFill>
              <a:cs typeface="B Mitra" panose="00000400000000000000" pitchFamily="2" charset="-78"/>
            </a:endParaRPr>
          </a:p>
          <a:p>
            <a:pPr marL="0" algn="just" rtl="1">
              <a:lnSpc>
                <a:spcPct val="150000"/>
              </a:lnSpc>
              <a:spcBef>
                <a:spcPts val="0"/>
              </a:spcBef>
            </a:pPr>
            <a:r>
              <a:rPr lang="ar-SA" sz="2000" dirty="0">
                <a:solidFill>
                  <a:schemeClr val="tx1"/>
                </a:solidFill>
                <a:cs typeface="B Mitra" panose="00000400000000000000" pitchFamily="2" charset="-78"/>
              </a:rPr>
              <a:t>دستورالعمل مکتوب </a:t>
            </a:r>
            <a:r>
              <a:rPr lang="fa-IR" sz="2000" dirty="0">
                <a:solidFill>
                  <a:schemeClr val="tx1"/>
                </a:solidFill>
                <a:cs typeface="B Mitra" panose="00000400000000000000" pitchFamily="2" charset="-78"/>
              </a:rPr>
              <a:t>برای ماشین های حمل خوراک و اجزاء خوراک (</a:t>
            </a:r>
            <a:r>
              <a:rPr lang="en-US" sz="2000" dirty="0">
                <a:solidFill>
                  <a:schemeClr val="tx1"/>
                </a:solidFill>
                <a:cs typeface="B Mitra" panose="00000400000000000000" pitchFamily="2" charset="-78"/>
              </a:rPr>
              <a:t>SOP</a:t>
            </a:r>
            <a:r>
              <a:rPr lang="fa-IR" sz="2000" dirty="0">
                <a:solidFill>
                  <a:schemeClr val="tx1"/>
                </a:solidFill>
                <a:cs typeface="B Mitra" panose="00000400000000000000" pitchFamily="2" charset="-78"/>
              </a:rPr>
              <a:t>)</a:t>
            </a:r>
            <a:endParaRPr lang="en-US" sz="2000" dirty="0">
              <a:solidFill>
                <a:schemeClr val="tx1"/>
              </a:solidFill>
              <a:cs typeface="B Mitra" panose="00000400000000000000" pitchFamily="2" charset="-78"/>
            </a:endParaRPr>
          </a:p>
          <a:p>
            <a:pPr marL="0" algn="just" rtl="1">
              <a:lnSpc>
                <a:spcPct val="150000"/>
              </a:lnSpc>
              <a:spcBef>
                <a:spcPts val="0"/>
              </a:spcBef>
            </a:pPr>
            <a:r>
              <a:rPr lang="ar-SA" sz="2000" dirty="0">
                <a:solidFill>
                  <a:schemeClr val="tx1"/>
                </a:solidFill>
                <a:cs typeface="B Mitra" panose="00000400000000000000" pitchFamily="2" charset="-78"/>
              </a:rPr>
              <a:t> دستورالعمل مکتوب </a:t>
            </a:r>
            <a:r>
              <a:rPr lang="fa-IR" sz="2000" dirty="0">
                <a:solidFill>
                  <a:schemeClr val="tx1"/>
                </a:solidFill>
                <a:cs typeface="B Mitra" panose="00000400000000000000" pitchFamily="2" charset="-78"/>
              </a:rPr>
              <a:t>برای شستشوی ماشین های </a:t>
            </a:r>
            <a:r>
              <a:rPr lang="ar-SA" sz="2000" dirty="0">
                <a:solidFill>
                  <a:schemeClr val="tx1"/>
                </a:solidFill>
                <a:cs typeface="B Mitra" panose="00000400000000000000" pitchFamily="2" charset="-78"/>
              </a:rPr>
              <a:t>حمل و نقل </a:t>
            </a:r>
            <a:r>
              <a:rPr lang="fa-IR" sz="2000" dirty="0">
                <a:solidFill>
                  <a:schemeClr val="tx1"/>
                </a:solidFill>
                <a:cs typeface="B Mitra" panose="00000400000000000000" pitchFamily="2" charset="-78"/>
              </a:rPr>
              <a:t>خوراک دام و اجزاء در هنگام ورود به دامداری و در زمان خروج برای زمانی که واحد دامداری دچار  بیماری قابل انتقال  باشد وجود دارد (</a:t>
            </a:r>
            <a:r>
              <a:rPr lang="en-US" sz="2000" dirty="0">
                <a:solidFill>
                  <a:schemeClr val="tx1"/>
                </a:solidFill>
                <a:cs typeface="B Mitra" panose="00000400000000000000" pitchFamily="2" charset="-78"/>
              </a:rPr>
              <a:t>SOP</a:t>
            </a:r>
            <a:r>
              <a:rPr lang="fa-IR" sz="2000" dirty="0">
                <a:solidFill>
                  <a:schemeClr val="tx1"/>
                </a:solidFill>
                <a:cs typeface="B Mitra" panose="00000400000000000000" pitchFamily="2" charset="-78"/>
              </a:rPr>
              <a:t>)</a:t>
            </a:r>
            <a:endParaRPr lang="en-US" sz="2000" dirty="0">
              <a:solidFill>
                <a:schemeClr val="tx1"/>
              </a:solidFill>
              <a:cs typeface="B Mitra" panose="00000400000000000000" pitchFamily="2" charset="-78"/>
            </a:endParaRPr>
          </a:p>
          <a:p>
            <a:pPr marL="0" indent="0" algn="r" rtl="1">
              <a:buNone/>
            </a:pPr>
            <a:endParaRPr lang="en-US" sz="2000" dirty="0">
              <a:effectLst/>
              <a:latin typeface="Times New Roman" panose="02020603050405020304" pitchFamily="18" charset="0"/>
              <a:ea typeface="Times New Roman" panose="02020603050405020304" pitchFamily="18" charset="0"/>
              <a:cs typeface="B Mitra" panose="00000400000000000000" pitchFamily="2" charset="-78"/>
            </a:endParaRPr>
          </a:p>
        </p:txBody>
      </p:sp>
      <p:sp>
        <p:nvSpPr>
          <p:cNvPr id="5" name="Slide Number Placeholder 4">
            <a:extLst>
              <a:ext uri="{FF2B5EF4-FFF2-40B4-BE49-F238E27FC236}">
                <a16:creationId xmlns:a16="http://schemas.microsoft.com/office/drawing/2014/main" id="{45DE1968-2720-9F84-E5A8-5F4C83366936}"/>
              </a:ext>
            </a:extLst>
          </p:cNvPr>
          <p:cNvSpPr>
            <a:spLocks noGrp="1"/>
          </p:cNvSpPr>
          <p:nvPr>
            <p:ph type="sldNum" sz="quarter" idx="12"/>
          </p:nvPr>
        </p:nvSpPr>
        <p:spPr/>
        <p:txBody>
          <a:bodyPr/>
          <a:lstStyle/>
          <a:p>
            <a:fld id="{40DC7399-342C-441B-8831-CDA87B369D1A}" type="slidenum">
              <a:rPr lang="en-US" smtClean="0"/>
              <a:t>24</a:t>
            </a:fld>
            <a:endParaRPr lang="en-US"/>
          </a:p>
        </p:txBody>
      </p:sp>
    </p:spTree>
    <p:extLst>
      <p:ext uri="{BB962C8B-B14F-4D97-AF65-F5344CB8AC3E}">
        <p14:creationId xmlns:p14="http://schemas.microsoft.com/office/powerpoint/2010/main" val="3960879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F45EA3-FCE8-11ED-E0E3-37462A0D28EB}"/>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
        <p:nvSpPr>
          <p:cNvPr id="3" name="Content Placeholder 2"/>
          <p:cNvSpPr>
            <a:spLocks noGrp="1"/>
          </p:cNvSpPr>
          <p:nvPr>
            <p:ph idx="1"/>
          </p:nvPr>
        </p:nvSpPr>
        <p:spPr>
          <a:xfrm>
            <a:off x="1526881" y="2375065"/>
            <a:ext cx="8825659" cy="3656610"/>
          </a:xfrm>
          <a:solidFill>
            <a:schemeClr val="tx2">
              <a:lumMod val="20000"/>
              <a:lumOff val="80000"/>
            </a:schemeClr>
          </a:solidFill>
        </p:spPr>
        <p:txBody>
          <a:bodyPr>
            <a:normAutofit/>
          </a:bodyPr>
          <a:lstStyle/>
          <a:p>
            <a:pPr marL="0" algn="just" rtl="1">
              <a:spcBef>
                <a:spcPts val="0"/>
              </a:spcBef>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ب- انجام کنترل های لازم در زمان انبار وپیش از مصرف </a:t>
            </a:r>
            <a:r>
              <a:rPr lang="fa-IR" sz="24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4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endParaRPr>
          </a:p>
          <a:p>
            <a:pPr marL="0" algn="just" rtl="1">
              <a:spcBef>
                <a:spcPts val="0"/>
              </a:spcBef>
            </a:pPr>
            <a:endParaRPr lang="fa-IR" dirty="0">
              <a:solidFill>
                <a:schemeClr val="tx1"/>
              </a:solidFill>
              <a:cs typeface="B Mitra" panose="00000400000000000000" pitchFamily="2" charset="-78"/>
            </a:endParaRPr>
          </a:p>
          <a:p>
            <a:pPr marL="0" algn="just" rtl="1">
              <a:spcBef>
                <a:spcPts val="0"/>
              </a:spcBef>
            </a:pPr>
            <a:endParaRPr lang="fa-IR" dirty="0">
              <a:solidFill>
                <a:schemeClr val="tx1"/>
              </a:solidFill>
              <a:cs typeface="B Mitra" panose="00000400000000000000" pitchFamily="2" charset="-78"/>
            </a:endParaRPr>
          </a:p>
          <a:p>
            <a:pPr marL="0" algn="just" rtl="1">
              <a:spcBef>
                <a:spcPts val="0"/>
              </a:spcBef>
            </a:pPr>
            <a:r>
              <a:rPr lang="ar-SA" sz="2000" dirty="0">
                <a:solidFill>
                  <a:schemeClr val="tx1"/>
                </a:solidFill>
                <a:cs typeface="B Mitra" panose="00000400000000000000" pitchFamily="2" charset="-78"/>
              </a:rPr>
              <a:t>دستورالعمل مکتوب </a:t>
            </a:r>
            <a:r>
              <a:rPr lang="fa-IR" sz="2000" dirty="0">
                <a:solidFill>
                  <a:schemeClr val="tx1"/>
                </a:solidFill>
                <a:cs typeface="B Mitra" panose="00000400000000000000" pitchFamily="2" charset="-78"/>
              </a:rPr>
              <a:t>برای نهاده ، اجزاء خوراک و خوراکی که نامنطبق می باشد وجود دارد (</a:t>
            </a:r>
            <a:r>
              <a:rPr lang="en-US" sz="2000" dirty="0">
                <a:solidFill>
                  <a:schemeClr val="tx1"/>
                </a:solidFill>
                <a:cs typeface="B Mitra" panose="00000400000000000000" pitchFamily="2" charset="-78"/>
              </a:rPr>
              <a:t>SOP</a:t>
            </a:r>
            <a:r>
              <a:rPr lang="fa-IR" sz="2000" dirty="0">
                <a:solidFill>
                  <a:schemeClr val="tx1"/>
                </a:solidFill>
                <a:cs typeface="B Mitra" panose="00000400000000000000" pitchFamily="2" charset="-78"/>
              </a:rPr>
              <a:t>)</a:t>
            </a:r>
            <a:endParaRPr lang="en-US" sz="2000" dirty="0">
              <a:solidFill>
                <a:schemeClr val="tx1"/>
              </a:solidFill>
              <a:cs typeface="B Mitra" panose="00000400000000000000" pitchFamily="2" charset="-78"/>
            </a:endParaRPr>
          </a:p>
          <a:p>
            <a:pPr marL="0" indent="0" algn="just" rtl="1">
              <a:spcBef>
                <a:spcPts val="0"/>
              </a:spcBef>
              <a:buNone/>
            </a:pPr>
            <a:endParaRPr lang="ar-SA" sz="2000" dirty="0">
              <a:solidFill>
                <a:schemeClr val="tx1"/>
              </a:solidFill>
              <a:cs typeface="B Mitra" panose="00000400000000000000" pitchFamily="2" charset="-78"/>
            </a:endParaRPr>
          </a:p>
          <a:p>
            <a:pPr marL="0" algn="just" rtl="1">
              <a:spcBef>
                <a:spcPts val="0"/>
              </a:spcBef>
            </a:pPr>
            <a:r>
              <a:rPr lang="fa-IR" sz="2000" dirty="0">
                <a:solidFill>
                  <a:schemeClr val="tx1"/>
                </a:solidFill>
                <a:cs typeface="B Mitra" panose="00000400000000000000" pitchFamily="2" charset="-78"/>
              </a:rPr>
              <a:t>استفاده </a:t>
            </a:r>
            <a:r>
              <a:rPr lang="ar-SA" sz="2000" dirty="0">
                <a:solidFill>
                  <a:schemeClr val="tx1"/>
                </a:solidFill>
                <a:cs typeface="B Mitra" panose="00000400000000000000" pitchFamily="2" charset="-78"/>
              </a:rPr>
              <a:t>از پالت های غیر چوبی و مقاوم و قابل نظافت در انبار با ارتفاع حداقل</a:t>
            </a:r>
            <a:r>
              <a:rPr lang="en-US" sz="2000" dirty="0">
                <a:solidFill>
                  <a:schemeClr val="tx1"/>
                </a:solidFill>
                <a:cs typeface="B Mitra" panose="00000400000000000000" pitchFamily="2" charset="-78"/>
              </a:rPr>
              <a:t> </a:t>
            </a:r>
            <a:r>
              <a:rPr lang="fa-IR" sz="2000" dirty="0">
                <a:solidFill>
                  <a:schemeClr val="tx1"/>
                </a:solidFill>
                <a:cs typeface="B Mitra" panose="00000400000000000000" pitchFamily="2" charset="-78"/>
              </a:rPr>
              <a:t>14</a:t>
            </a:r>
            <a:r>
              <a:rPr lang="ar-SA" sz="2000" dirty="0">
                <a:solidFill>
                  <a:schemeClr val="tx1"/>
                </a:solidFill>
                <a:cs typeface="B Mitra" panose="00000400000000000000" pitchFamily="2" charset="-78"/>
              </a:rPr>
              <a:t>سانتی متر از سطح زمین</a:t>
            </a:r>
            <a:endParaRPr lang="en-US" sz="2000" dirty="0">
              <a:solidFill>
                <a:schemeClr val="tx1"/>
              </a:solidFill>
              <a:cs typeface="B Mitra" panose="00000400000000000000" pitchFamily="2" charset="-78"/>
            </a:endParaRPr>
          </a:p>
          <a:p>
            <a:pPr marL="0" algn="just" rtl="1">
              <a:spcBef>
                <a:spcPts val="0"/>
              </a:spcBef>
            </a:pPr>
            <a:endParaRPr lang="fa-IR" sz="2000" dirty="0">
              <a:solidFill>
                <a:schemeClr val="tx1"/>
              </a:solidFill>
              <a:cs typeface="B Mitra" panose="00000400000000000000" pitchFamily="2" charset="-78"/>
            </a:endParaRPr>
          </a:p>
          <a:p>
            <a:pPr marL="0" algn="just" rtl="1">
              <a:spcBef>
                <a:spcPts val="0"/>
              </a:spcBef>
            </a:pPr>
            <a:r>
              <a:rPr lang="fa-IR" sz="2000" dirty="0">
                <a:solidFill>
                  <a:schemeClr val="tx1"/>
                </a:solidFill>
                <a:cs typeface="B Mitra" panose="00000400000000000000" pitchFamily="2" charset="-78"/>
              </a:rPr>
              <a:t>رعایت </a:t>
            </a:r>
            <a:r>
              <a:rPr lang="ar-SA" sz="2000" dirty="0">
                <a:solidFill>
                  <a:schemeClr val="tx1"/>
                </a:solidFill>
                <a:cs typeface="B Mitra" panose="00000400000000000000" pitchFamily="2" charset="-78"/>
              </a:rPr>
              <a:t>فاصله مناسب </a:t>
            </a:r>
            <a:r>
              <a:rPr lang="fa-IR" sz="2000" dirty="0">
                <a:solidFill>
                  <a:schemeClr val="tx1"/>
                </a:solidFill>
                <a:cs typeface="B Mitra" panose="00000400000000000000" pitchFamily="2" charset="-78"/>
              </a:rPr>
              <a:t>خوراک و اجزاء خوراک کیسه ای از دیوار </a:t>
            </a:r>
            <a:r>
              <a:rPr lang="ar-SA" sz="2000" dirty="0">
                <a:solidFill>
                  <a:schemeClr val="tx1"/>
                </a:solidFill>
                <a:cs typeface="B Mitra" panose="00000400000000000000" pitchFamily="2" charset="-78"/>
              </a:rPr>
              <a:t>انبار </a:t>
            </a:r>
            <a:r>
              <a:rPr lang="fa-IR" sz="2000" dirty="0">
                <a:solidFill>
                  <a:schemeClr val="tx1"/>
                </a:solidFill>
                <a:cs typeface="B Mitra" panose="00000400000000000000" pitchFamily="2" charset="-78"/>
              </a:rPr>
              <a:t>حااقل </a:t>
            </a:r>
            <a:r>
              <a:rPr lang="ar-SA" sz="2000" dirty="0">
                <a:solidFill>
                  <a:schemeClr val="tx1"/>
                </a:solidFill>
                <a:cs typeface="B Mitra" panose="00000400000000000000" pitchFamily="2" charset="-78"/>
              </a:rPr>
              <a:t>در حدود 20 سانتی </a:t>
            </a:r>
            <a:r>
              <a:rPr lang="fa-IR" sz="2000" dirty="0">
                <a:solidFill>
                  <a:schemeClr val="tx1"/>
                </a:solidFill>
                <a:cs typeface="B Mitra" panose="00000400000000000000" pitchFamily="2" charset="-78"/>
              </a:rPr>
              <a:t>متر</a:t>
            </a:r>
            <a:endParaRPr lang="en-US" sz="2000" dirty="0">
              <a:solidFill>
                <a:schemeClr val="tx1"/>
              </a:solidFill>
              <a:cs typeface="B Mitra" panose="00000400000000000000" pitchFamily="2" charset="-78"/>
            </a:endParaRPr>
          </a:p>
          <a:p>
            <a:pPr marL="0" indent="0" algn="just" rtl="1">
              <a:spcBef>
                <a:spcPts val="0"/>
              </a:spcBef>
              <a:buNone/>
            </a:pPr>
            <a:endParaRPr lang="ar-SA" sz="2000" dirty="0">
              <a:solidFill>
                <a:schemeClr val="tx1"/>
              </a:solidFill>
              <a:cs typeface="B Mitra" panose="00000400000000000000" pitchFamily="2" charset="-78"/>
            </a:endParaRPr>
          </a:p>
          <a:p>
            <a:pPr marL="0" algn="just" rtl="1">
              <a:spcBef>
                <a:spcPts val="0"/>
              </a:spcBef>
            </a:pPr>
            <a:r>
              <a:rPr lang="ar-SA" sz="2000" dirty="0">
                <a:solidFill>
                  <a:schemeClr val="tx1"/>
                </a:solidFill>
                <a:cs typeface="B Mitra" panose="00000400000000000000" pitchFamily="2" charset="-78"/>
              </a:rPr>
              <a:t>مستندات لازم در ارتباط با تاریخ انقضاء هر یک از اقلام مصرفی  بسته بندی شده  و تاریخ های ورود مواد فله </a:t>
            </a:r>
            <a:r>
              <a:rPr lang="fa-IR" sz="2000" dirty="0">
                <a:solidFill>
                  <a:schemeClr val="tx1"/>
                </a:solidFill>
                <a:cs typeface="B Mitra" panose="00000400000000000000" pitchFamily="2" charset="-78"/>
              </a:rPr>
              <a:t>خوراک دام و اجزاء</a:t>
            </a:r>
            <a:endParaRPr lang="en-US" sz="2000" dirty="0"/>
          </a:p>
        </p:txBody>
      </p:sp>
      <p:sp>
        <p:nvSpPr>
          <p:cNvPr id="5" name="Slide Number Placeholder 4"/>
          <p:cNvSpPr>
            <a:spLocks noGrp="1"/>
          </p:cNvSpPr>
          <p:nvPr>
            <p:ph type="sldNum" sz="quarter" idx="12"/>
          </p:nvPr>
        </p:nvSpPr>
        <p:spPr/>
        <p:txBody>
          <a:bodyPr/>
          <a:lstStyle/>
          <a:p>
            <a:fld id="{40DC7399-342C-441B-8831-CDA87B369D1A}" type="slidenum">
              <a:rPr lang="en-US" smtClean="0"/>
              <a:t>25</a:t>
            </a:fld>
            <a:endParaRPr lang="en-US"/>
          </a:p>
        </p:txBody>
      </p:sp>
    </p:spTree>
    <p:extLst>
      <p:ext uri="{BB962C8B-B14F-4D97-AF65-F5344CB8AC3E}">
        <p14:creationId xmlns:p14="http://schemas.microsoft.com/office/powerpoint/2010/main" val="3661780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36D4B0-80C9-4DBD-F5B7-B7A07D2B54F1}"/>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
        <p:nvSpPr>
          <p:cNvPr id="3" name="Content Placeholder 2">
            <a:extLst>
              <a:ext uri="{FF2B5EF4-FFF2-40B4-BE49-F238E27FC236}">
                <a16:creationId xmlns:a16="http://schemas.microsoft.com/office/drawing/2014/main" id="{E66228E6-60D0-97DD-1B59-31302282EDCD}"/>
              </a:ext>
            </a:extLst>
          </p:cNvPr>
          <p:cNvSpPr>
            <a:spLocks noGrp="1"/>
          </p:cNvSpPr>
          <p:nvPr>
            <p:ph idx="1"/>
          </p:nvPr>
        </p:nvSpPr>
        <p:spPr>
          <a:xfrm>
            <a:off x="95003" y="2386941"/>
            <a:ext cx="11566566" cy="4381994"/>
          </a:xfrm>
          <a:solidFill>
            <a:schemeClr val="tx2">
              <a:lumMod val="20000"/>
              <a:lumOff val="80000"/>
            </a:schemeClr>
          </a:solidFill>
        </p:spPr>
        <p:txBody>
          <a:bodyPr>
            <a:normAutofit/>
          </a:bodyPr>
          <a:lstStyle/>
          <a:p>
            <a:pPr marL="0" indent="0" algn="just" rtl="1" fontAlgn="t">
              <a:lnSpc>
                <a:spcPct val="115000"/>
              </a:lnSpc>
              <a:spcBef>
                <a:spcPts val="0"/>
              </a:spcBef>
              <a:buNone/>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ب- انجام کنترل های لازم در زمان انبار وپیش از مصرف </a:t>
            </a:r>
            <a:r>
              <a:rPr lang="fa-IR" sz="24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400"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marR="0" indent="0" algn="just" rtl="1" eaLnBrk="1" fontAlgn="t" latinLnBrk="0" hangingPunct="1">
              <a:lnSpc>
                <a:spcPct val="115000"/>
              </a:lnSpc>
              <a:spcBef>
                <a:spcPts val="0"/>
              </a:spcBef>
              <a:spcAft>
                <a:spcPts val="0"/>
              </a:spcAft>
              <a:buNone/>
            </a:pPr>
            <a:endParaRPr lang="en-US" sz="2100" dirty="0">
              <a:solidFill>
                <a:srgbClr val="000000"/>
              </a:solidFill>
              <a:latin typeface="B Nazanin,Bold"/>
              <a:ea typeface="Calibri" panose="020F0502020204030204" pitchFamily="34" charset="0"/>
              <a:cs typeface="B Mitra" panose="00000400000000000000" pitchFamily="2" charset="-78"/>
            </a:endParaRPr>
          </a:p>
          <a:p>
            <a:pPr marL="0" indent="0" algn="just" rtl="1" fontAlgn="t">
              <a:lnSpc>
                <a:spcPct val="150000"/>
              </a:lnSpc>
              <a:spcBef>
                <a:spcPts val="0"/>
              </a:spcBef>
            </a:pPr>
            <a:r>
              <a:rPr lang="fa-IR" sz="2100" dirty="0">
                <a:solidFill>
                  <a:srgbClr val="000000"/>
                </a:solidFill>
                <a:latin typeface="B Nazanin,Bold"/>
                <a:ea typeface="Calibri" panose="020F0502020204030204" pitchFamily="34" charset="0"/>
                <a:cs typeface="B Mitra" panose="00000400000000000000" pitchFamily="2" charset="-78"/>
              </a:rPr>
              <a:t> </a:t>
            </a:r>
            <a:r>
              <a:rPr lang="ar-SA" dirty="0">
                <a:solidFill>
                  <a:srgbClr val="000000"/>
                </a:solidFill>
                <a:latin typeface="B Nazanin,Bold"/>
                <a:ea typeface="Calibri" panose="020F0502020204030204" pitchFamily="34" charset="0"/>
                <a:cs typeface="B Mitra" panose="00000400000000000000" pitchFamily="2" charset="-78"/>
              </a:rPr>
              <a:t>دستورالعمل  </a:t>
            </a:r>
            <a:r>
              <a:rPr lang="fa-IR" dirty="0">
                <a:solidFill>
                  <a:srgbClr val="000000"/>
                </a:solidFill>
                <a:latin typeface="B Nazanin,Bold"/>
                <a:ea typeface="Calibri" panose="020F0502020204030204" pitchFamily="34" charset="0"/>
                <a:cs typeface="B Mitra" panose="00000400000000000000" pitchFamily="2" charset="-78"/>
              </a:rPr>
              <a:t>مکتوب نمونه برداری از اجزاء خوراک وارداتی و خوراک تولیدی جهت مصرف دام های دامداری ( </a:t>
            </a:r>
            <a:r>
              <a:rPr lang="en-US" dirty="0">
                <a:solidFill>
                  <a:srgbClr val="000000"/>
                </a:solidFill>
                <a:latin typeface="B Nazanin,Bold"/>
                <a:ea typeface="Calibri" panose="020F0502020204030204" pitchFamily="34" charset="0"/>
                <a:cs typeface="B Mitra" panose="00000400000000000000" pitchFamily="2" charset="-78"/>
              </a:rPr>
              <a:t>TMR</a:t>
            </a:r>
            <a:r>
              <a:rPr lang="fa-IR" dirty="0">
                <a:solidFill>
                  <a:srgbClr val="000000"/>
                </a:solidFill>
                <a:latin typeface="B Nazanin,Bold"/>
                <a:ea typeface="Calibri" panose="020F0502020204030204" pitchFamily="34" charset="0"/>
                <a:cs typeface="B Mitra" panose="00000400000000000000" pitchFamily="2" charset="-78"/>
              </a:rPr>
              <a:t> ) طبق </a:t>
            </a:r>
            <a:r>
              <a:rPr lang="ar-SA" dirty="0">
                <a:solidFill>
                  <a:srgbClr val="000000"/>
                </a:solidFill>
                <a:latin typeface="B Nazanin,Bold"/>
                <a:ea typeface="Calibri" panose="020F0502020204030204" pitchFamily="34" charset="0"/>
                <a:cs typeface="B Mitra" panose="00000400000000000000" pitchFamily="2" charset="-78"/>
              </a:rPr>
              <a:t>بخشنامه شماره 81309/10/90 مورخ  10/12/1390 « شيوه نمونه برداري از مواد اوليه و خوراك آماده دام » </a:t>
            </a:r>
            <a:r>
              <a:rPr lang="fa-IR" dirty="0">
                <a:solidFill>
                  <a:srgbClr val="000000"/>
                </a:solidFill>
                <a:latin typeface="B Nazanin,Bold"/>
                <a:ea typeface="Calibri" panose="020F0502020204030204" pitchFamily="34" charset="0"/>
                <a:cs typeface="B Mitra" panose="00000400000000000000" pitchFamily="2" charset="-78"/>
              </a:rPr>
              <a:t>  جهت </a:t>
            </a:r>
            <a:r>
              <a:rPr lang="ar-SA" dirty="0">
                <a:solidFill>
                  <a:srgbClr val="000000"/>
                </a:solidFill>
                <a:latin typeface="B Nazanin,Bold"/>
                <a:ea typeface="Calibri" panose="020F0502020204030204" pitchFamily="34" charset="0"/>
                <a:cs typeface="B Mitra" panose="00000400000000000000" pitchFamily="2" charset="-78"/>
              </a:rPr>
              <a:t>نمونه برداریهای دوره ای، و آزمایشهای لازم از هر نمونه در سطح هر واحد دامداری </a:t>
            </a:r>
            <a:r>
              <a:rPr lang="fa-IR" dirty="0">
                <a:solidFill>
                  <a:srgbClr val="000000"/>
                </a:solidFill>
                <a:latin typeface="B Nazanin,Bold"/>
                <a:ea typeface="Calibri" panose="020F0502020204030204" pitchFamily="34" charset="0"/>
                <a:cs typeface="B Mitra" panose="00000400000000000000" pitchFamily="2" charset="-78"/>
              </a:rPr>
              <a:t>(</a:t>
            </a:r>
            <a:r>
              <a:rPr lang="en-US" dirty="0">
                <a:solidFill>
                  <a:srgbClr val="000000"/>
                </a:solidFill>
                <a:latin typeface="B Nazanin,Bold"/>
                <a:ea typeface="Calibri" panose="020F0502020204030204" pitchFamily="34" charset="0"/>
                <a:cs typeface="B Mitra" panose="00000400000000000000" pitchFamily="2" charset="-78"/>
              </a:rPr>
              <a:t>SOP</a:t>
            </a:r>
            <a:r>
              <a:rPr lang="fa-IR" dirty="0">
                <a:solidFill>
                  <a:srgbClr val="000000"/>
                </a:solidFill>
                <a:latin typeface="B Nazanin,Bold"/>
                <a:ea typeface="Calibri" panose="020F0502020204030204" pitchFamily="34" charset="0"/>
                <a:cs typeface="B Mitra" panose="00000400000000000000" pitchFamily="2" charset="-78"/>
              </a:rPr>
              <a:t> )</a:t>
            </a:r>
          </a:p>
          <a:p>
            <a:pPr marL="0" marR="0" indent="0" algn="just" rtl="1" eaLnBrk="1" fontAlgn="t" latinLnBrk="0" hangingPunct="1">
              <a:lnSpc>
                <a:spcPct val="150000"/>
              </a:lnSpc>
              <a:spcBef>
                <a:spcPts val="0"/>
              </a:spcBef>
              <a:spcAft>
                <a:spcPts val="0"/>
              </a:spcAft>
            </a:pPr>
            <a:r>
              <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 </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قسمتهای قرنطینه</a:t>
            </a:r>
            <a:r>
              <a:rPr lang="fa-IR" b="0" i="0" u="none" strike="noStrike" kern="1200" dirty="0">
                <a:solidFill>
                  <a:srgbClr val="000000"/>
                </a:solidFill>
                <a:effectLst/>
                <a:latin typeface="B Mitra Bold" panose="00000700000000000000" pitchFamily="2" charset="-78"/>
                <a:ea typeface="Calibri" panose="020F0502020204030204" pitchFamily="34" charset="0"/>
                <a:cs typeface="B Mitra" panose="00000400000000000000" pitchFamily="2" charset="-78"/>
              </a:rPr>
              <a:t> خوراک دام و اجزاء آن </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قابل قبول،  مرجوعی و</a:t>
            </a:r>
            <a:r>
              <a:rPr lang="en-US"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 ... </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به منظور قابلیت شناسایی و ردیابی سریع علامت گذاری شده </a:t>
            </a:r>
            <a:r>
              <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باشد.</a:t>
            </a:r>
            <a:endParaRPr lang="en-US" b="0" i="0" u="none" strike="noStrike" dirty="0">
              <a:effectLst/>
              <a:latin typeface="Arial" panose="020B0604020202020204" pitchFamily="34" charset="0"/>
              <a:cs typeface="B Mitra" panose="00000400000000000000" pitchFamily="2" charset="-78"/>
            </a:endParaRPr>
          </a:p>
          <a:p>
            <a:pPr marL="0" marR="0" algn="just" rtl="1" eaLnBrk="1" fontAlgn="t" latinLnBrk="0" hangingPunct="1">
              <a:lnSpc>
                <a:spcPct val="150000"/>
              </a:lnSpc>
              <a:spcBef>
                <a:spcPts val="0"/>
              </a:spcBef>
              <a:spcAft>
                <a:spcPts val="0"/>
              </a:spcAft>
            </a:pPr>
            <a:r>
              <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مجهز بودن </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انبار به وسایل اندازه گیری رطوبت و دماسنج</a:t>
            </a:r>
            <a:endParaRPr lang="en-US" b="0" i="0" u="none" strike="noStrike" dirty="0">
              <a:effectLst/>
              <a:latin typeface="Arial" panose="020B0604020202020204" pitchFamily="34" charset="0"/>
              <a:cs typeface="B Mitra" panose="00000400000000000000" pitchFamily="2" charset="-78"/>
            </a:endParaRPr>
          </a:p>
          <a:p>
            <a:pPr marL="0" algn="just" rtl="1" fontAlgn="t">
              <a:lnSpc>
                <a:spcPct val="150000"/>
              </a:lnSpc>
              <a:spcBef>
                <a:spcPts val="0"/>
              </a:spcBef>
            </a:pP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کنترل مستندات سوابق مربوط به ثبت دما و رطوبت در قسمت های مختلف انبار با توجه به شرایط بهینه نگهداری هر یک از اقلام </a:t>
            </a:r>
            <a:r>
              <a:rPr lang="fa-IR" b="0" i="0" u="none" strike="noStrike" kern="1200" dirty="0">
                <a:solidFill>
                  <a:srgbClr val="000000"/>
                </a:solidFill>
                <a:effectLst/>
                <a:latin typeface="B Mitra Bold" panose="00000700000000000000" pitchFamily="2" charset="-78"/>
                <a:ea typeface="Calibri" panose="020F0502020204030204" pitchFamily="34" charset="0"/>
                <a:cs typeface="B Mitra" panose="00000400000000000000" pitchFamily="2" charset="-78"/>
              </a:rPr>
              <a:t>خوراک دام و اجزاء آن</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 </a:t>
            </a:r>
            <a:r>
              <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براساس دستورالعمل مکتوب(</a:t>
            </a:r>
            <a:r>
              <a:rPr lang="en-US" dirty="0">
                <a:solidFill>
                  <a:srgbClr val="000000"/>
                </a:solidFill>
                <a:latin typeface="B Nazanin,Bold"/>
                <a:ea typeface="Calibri" panose="020F0502020204030204" pitchFamily="34" charset="0"/>
                <a:cs typeface="B Mitra" panose="00000400000000000000" pitchFamily="2" charset="-78"/>
              </a:rPr>
              <a:t>SOP</a:t>
            </a:r>
            <a:r>
              <a:rPr lang="fa-IR" dirty="0">
                <a:solidFill>
                  <a:srgbClr val="000000"/>
                </a:solidFill>
                <a:latin typeface="B Nazanin,Bold"/>
                <a:ea typeface="Calibri" panose="020F0502020204030204" pitchFamily="34" charset="0"/>
                <a:cs typeface="B Mitra" panose="00000400000000000000" pitchFamily="2" charset="-78"/>
              </a:rPr>
              <a:t> )</a:t>
            </a:r>
            <a:endPar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endParaRPr>
          </a:p>
          <a:p>
            <a:pPr marL="0" marR="0" algn="just" rtl="1" eaLnBrk="1" fontAlgn="t" latinLnBrk="0" hangingPunct="1">
              <a:lnSpc>
                <a:spcPct val="150000"/>
              </a:lnSpc>
              <a:spcBef>
                <a:spcPts val="0"/>
              </a:spcBef>
              <a:spcAft>
                <a:spcPts val="0"/>
              </a:spcAft>
            </a:pPr>
            <a:r>
              <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وجود </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انبار خنك  </a:t>
            </a:r>
            <a:r>
              <a:rPr lang="en-US"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a:t>
            </a:r>
            <a:r>
              <a:rPr lang="ar-SA"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در صورت لزوم</a:t>
            </a:r>
            <a:r>
              <a:rPr lang="en-US"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rPr>
              <a:t>(</a:t>
            </a:r>
            <a:endParaRPr lang="fa-IR" b="0" i="0" u="none" strike="noStrike" kern="1200" dirty="0">
              <a:solidFill>
                <a:srgbClr val="000000"/>
              </a:solidFill>
              <a:effectLst/>
              <a:latin typeface="B Nazanin" panose="00000400000000000000" pitchFamily="2" charset="-78"/>
              <a:ea typeface="Calibri" panose="020F0502020204030204" pitchFamily="34" charset="0"/>
              <a:cs typeface="B Mitra" panose="00000400000000000000" pitchFamily="2" charset="-78"/>
            </a:endParaRPr>
          </a:p>
          <a:p>
            <a:pPr marL="0" marR="0" algn="just" rtl="1" eaLnBrk="1" fontAlgn="t" latinLnBrk="0" hangingPunct="1">
              <a:lnSpc>
                <a:spcPct val="150000"/>
              </a:lnSpc>
              <a:spcBef>
                <a:spcPts val="0"/>
              </a:spcBef>
              <a:spcAft>
                <a:spcPts val="0"/>
              </a:spcAft>
            </a:pPr>
            <a:r>
              <a:rPr lang="ar-SA" dirty="0">
                <a:effectLst/>
                <a:latin typeface="B Nazanin" panose="00000400000000000000" pitchFamily="2" charset="-78"/>
                <a:ea typeface="Calibri" panose="020F0502020204030204" pitchFamily="34" charset="0"/>
                <a:cs typeface="B Mitra" panose="00000400000000000000" pitchFamily="2" charset="-78"/>
              </a:rPr>
              <a:t>کنترل دوره ای سازه انبار و مستند سازی آن از لحاظ ساختمانی و عدم نشت رطوبت و عدم امکان ورود حیوانات موذی</a:t>
            </a:r>
            <a:endParaRPr lang="en-US" dirty="0">
              <a:cs typeface="B Mitra" panose="00000400000000000000" pitchFamily="2" charset="-78"/>
            </a:endParaRPr>
          </a:p>
        </p:txBody>
      </p:sp>
      <p:sp>
        <p:nvSpPr>
          <p:cNvPr id="5" name="Slide Number Placeholder 4">
            <a:extLst>
              <a:ext uri="{FF2B5EF4-FFF2-40B4-BE49-F238E27FC236}">
                <a16:creationId xmlns:a16="http://schemas.microsoft.com/office/drawing/2014/main" id="{3C60D087-3534-F3A9-CAC6-49B91154C659}"/>
              </a:ext>
            </a:extLst>
          </p:cNvPr>
          <p:cNvSpPr>
            <a:spLocks noGrp="1"/>
          </p:cNvSpPr>
          <p:nvPr>
            <p:ph type="sldNum" sz="quarter" idx="12"/>
          </p:nvPr>
        </p:nvSpPr>
        <p:spPr/>
        <p:txBody>
          <a:bodyPr/>
          <a:lstStyle/>
          <a:p>
            <a:fld id="{40DC7399-342C-441B-8831-CDA87B369D1A}" type="slidenum">
              <a:rPr lang="en-US" smtClean="0"/>
              <a:t>26</a:t>
            </a:fld>
            <a:endParaRPr lang="en-US"/>
          </a:p>
        </p:txBody>
      </p:sp>
    </p:spTree>
    <p:extLst>
      <p:ext uri="{BB962C8B-B14F-4D97-AF65-F5344CB8AC3E}">
        <p14:creationId xmlns:p14="http://schemas.microsoft.com/office/powerpoint/2010/main" val="3167958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1D717D-69AC-B0B5-CE3B-7CB1E3AEB106}"/>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در زمان انبار وپیش از مصرف </a:t>
            </a:r>
            <a:r>
              <a:rPr lang="fa-IR" sz="2800" b="1" dirty="0">
                <a:solidFill>
                  <a:srgbClr val="FFC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800" dirty="0">
              <a:solidFill>
                <a:srgbClr val="FFC000"/>
              </a:solidFill>
            </a:endParaRPr>
          </a:p>
        </p:txBody>
      </p:sp>
      <p:sp>
        <p:nvSpPr>
          <p:cNvPr id="4" name="Content Placeholder 2">
            <a:extLst>
              <a:ext uri="{FF2B5EF4-FFF2-40B4-BE49-F238E27FC236}">
                <a16:creationId xmlns:a16="http://schemas.microsoft.com/office/drawing/2014/main" id="{811BCBA6-928E-0A23-4C3B-664C6F723BC4}"/>
              </a:ext>
            </a:extLst>
          </p:cNvPr>
          <p:cNvSpPr>
            <a:spLocks noGrp="1"/>
          </p:cNvSpPr>
          <p:nvPr>
            <p:ph idx="1"/>
          </p:nvPr>
        </p:nvSpPr>
        <p:spPr>
          <a:xfrm>
            <a:off x="540563" y="2303813"/>
            <a:ext cx="11293434" cy="4459184"/>
          </a:xfrm>
          <a:solidFill>
            <a:schemeClr val="tx2">
              <a:lumMod val="20000"/>
              <a:lumOff val="80000"/>
            </a:schemeClr>
          </a:solidFill>
        </p:spPr>
        <p:txBody>
          <a:bodyPr>
            <a:normAutofit fontScale="85000" lnSpcReduction="10000"/>
          </a:bodyPr>
          <a:lstStyle/>
          <a:p>
            <a:pPr marL="0" indent="0" algn="just" rtl="1" fontAlgn="t">
              <a:lnSpc>
                <a:spcPct val="115000"/>
              </a:lnSpc>
              <a:spcBef>
                <a:spcPts val="0"/>
              </a:spcBef>
              <a:buNone/>
            </a:pPr>
            <a:r>
              <a:rPr lang="fa-IR" sz="26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 مستندات لازم در زمان انبار وپیش از مصرف </a:t>
            </a:r>
            <a:r>
              <a:rPr lang="fa-IR" sz="2600" b="1" dirty="0">
                <a:solidFill>
                  <a:srgbClr val="FF0000"/>
                </a:solidFill>
                <a:effectLst/>
                <a:latin typeface="B Mitra Bold" panose="00000700000000000000" pitchFamily="2" charset="-78"/>
                <a:ea typeface="Times New Roman" panose="02020603050405020304" pitchFamily="18" charset="0"/>
                <a:cs typeface="B Mitra" panose="00000400000000000000" pitchFamily="2" charset="-78"/>
              </a:rPr>
              <a:t>خوراک دام و اجزاء آن</a:t>
            </a:r>
            <a:endParaRPr lang="en-US" sz="2600"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marR="0" indent="0" algn="just" rtl="1" eaLnBrk="1" fontAlgn="t" latinLnBrk="0" hangingPunct="1">
              <a:lnSpc>
                <a:spcPct val="115000"/>
              </a:lnSpc>
              <a:spcBef>
                <a:spcPts val="0"/>
              </a:spcBef>
              <a:spcAft>
                <a:spcPts val="0"/>
              </a:spcAft>
            </a:pPr>
            <a:endParaRPr lang="en-US" sz="1800" b="0" i="0" u="none" strike="noStrike" dirty="0">
              <a:effectLst/>
              <a:latin typeface="Arial" panose="020B0604020202020204" pitchFamily="34" charset="0"/>
            </a:endParaRP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وجود مستندات لازم در خصوص بازه‏ های زمانی مشخص برای هر نمونه‏گیری</a:t>
            </a:r>
            <a:endParaRPr lang="en-US" sz="2200" b="0" i="0" u="none" strike="noStrike" dirty="0">
              <a:effectLst/>
              <a:latin typeface="Arial" panose="020B0604020202020204" pitchFamily="34" charset="0"/>
              <a:cs typeface="B Mitra" panose="00000400000000000000" pitchFamily="2" charset="-78"/>
            </a:endParaRP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تعریف آزمایش های دوره‏ای </a:t>
            </a:r>
            <a:r>
              <a:rPr lang="fa-IR" sz="2200" b="0" i="0" u="none" strike="noStrike" kern="1200" dirty="0">
                <a:solidFill>
                  <a:srgbClr val="000000"/>
                </a:solidFill>
                <a:effectLst/>
                <a:latin typeface="B Mitra Bold" panose="00000700000000000000" pitchFamily="2" charset="-78"/>
                <a:ea typeface="Calibri" panose="020F0502020204030204" pitchFamily="34" charset="0"/>
                <a:cs typeface="B Mitra" panose="00000400000000000000" pitchFamily="2" charset="-78"/>
              </a:rPr>
              <a:t>خوراک دام و اجزاء آن </a:t>
            </a: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به تفکیک و مستندسازی آن براساس دستورالعمل و با توجه به ضئابط و مقررات و استاندارد محصول مربوطه</a:t>
            </a: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انجام آزمایش های لازم در آزمایشگاه ‏داخلی واحد مکتوب ، انجام و مستند سازی شود</a:t>
            </a:r>
            <a:endParaRPr lang="en-US" sz="2200" b="0" i="0" u="none" strike="noStrike" dirty="0">
              <a:effectLst/>
              <a:latin typeface="Arial" panose="020B0604020202020204" pitchFamily="34" charset="0"/>
              <a:cs typeface="B Mitra" panose="00000400000000000000" pitchFamily="2" charset="-78"/>
            </a:endParaRPr>
          </a:p>
          <a:p>
            <a:pPr marL="0" algn="just" rtl="1" fontAlgn="t">
              <a:lnSpc>
                <a:spcPct val="115000"/>
              </a:lnSpc>
              <a:spcBef>
                <a:spcPts val="0"/>
              </a:spcBef>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انجام آزمایش های لازم  در سایر آزمایشگاه‏های تخصصی معتبر و مورد تایید مرکز ملی تشخیص آزمایشگاه های  دامپزشکی </a:t>
            </a:r>
            <a:r>
              <a:rPr lang="fa-IR" sz="2200" dirty="0">
                <a:solidFill>
                  <a:srgbClr val="000000"/>
                </a:solidFill>
                <a:latin typeface="Times New Roman" panose="02020603050405020304" pitchFamily="18" charset="0"/>
                <a:ea typeface="Calibri" panose="020F0502020204030204" pitchFamily="34" charset="0"/>
                <a:cs typeface="B Mitra" panose="00000400000000000000" pitchFamily="2" charset="-78"/>
              </a:rPr>
              <a:t>مکتوب ، انجام و مستند سازی شود</a:t>
            </a:r>
            <a:endParaRPr lang="en-US" sz="2200" dirty="0">
              <a:latin typeface="Arial" panose="020B0604020202020204" pitchFamily="34" charset="0"/>
              <a:cs typeface="B Mitra" panose="00000400000000000000" pitchFamily="2" charset="-78"/>
            </a:endParaRP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نگهداری نتایج آزمایش های بررسی شده در آرشیو دیجیتالی </a:t>
            </a: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نگهداری نتایج آزمایش های بررسی شده در آرشیو فیزیکی </a:t>
            </a: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وجود مستندات لازم در خصوص نحو برخورد و در صورت روند معدوم سازی</a:t>
            </a:r>
            <a:r>
              <a:rPr lang="fa-IR" sz="2200" b="0" i="0" u="none" strike="noStrike" kern="1200" dirty="0">
                <a:solidFill>
                  <a:srgbClr val="000000"/>
                </a:solidFill>
                <a:effectLst/>
                <a:latin typeface="B Mitra Bold" panose="00000700000000000000" pitchFamily="2" charset="-78"/>
                <a:ea typeface="Calibri" panose="020F0502020204030204" pitchFamily="34" charset="0"/>
                <a:cs typeface="B Mitra" panose="00000400000000000000" pitchFamily="2" charset="-78"/>
              </a:rPr>
              <a:t> نحوی آن در ارتباط با مواردی که خوراک دام و اجزاء آن </a:t>
            </a: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که نتایج آزمایشات آن‏ها منطبق نیست </a:t>
            </a: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سموم و تجهیزات مورد استفاده به منظور کنترل حیوانات موذی و مستندسازی آن </a:t>
            </a: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دستورالعمل مکتوب و مستند سازی و بررسی روزانه نظافت محیطی انبار و تجهیزاتی که با </a:t>
            </a:r>
            <a:r>
              <a:rPr lang="fa-IR" sz="2200" b="0" i="0" u="none" strike="noStrike" kern="1200" dirty="0">
                <a:solidFill>
                  <a:srgbClr val="000000"/>
                </a:solidFill>
                <a:effectLst/>
                <a:latin typeface="B Mitra Bold" panose="00000700000000000000" pitchFamily="2" charset="-78"/>
                <a:ea typeface="Calibri" panose="020F0502020204030204" pitchFamily="34" charset="0"/>
                <a:cs typeface="B Mitra" panose="00000400000000000000" pitchFamily="2" charset="-78"/>
              </a:rPr>
              <a:t>خوراک دام و اجزاء آن</a:t>
            </a: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 در تماس هستند</a:t>
            </a:r>
            <a:endParaRPr lang="en-US" sz="2200" b="0" i="0" u="none" strike="noStrike" dirty="0">
              <a:effectLst/>
              <a:latin typeface="Arial" panose="020B0604020202020204" pitchFamily="34" charset="0"/>
              <a:cs typeface="B Mitra" panose="00000400000000000000" pitchFamily="2" charset="-78"/>
            </a:endParaRPr>
          </a:p>
          <a:p>
            <a:pPr marL="0"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بررسی دوره‏ای روش‏های ضدعفونی انبار نظیر شعله‏دهی، گاز فرمالین، پرتو فرابنفش و ... از نظر اجرا و اثر بخشی و مستند سازی آن</a:t>
            </a:r>
            <a:endParaRPr lang="en-US" sz="2200" b="0" i="0" u="none" strike="noStrike" dirty="0">
              <a:effectLst/>
              <a:latin typeface="Arial" panose="020B0604020202020204" pitchFamily="34" charset="0"/>
              <a:cs typeface="B Mitra" panose="00000400000000000000" pitchFamily="2" charset="-78"/>
            </a:endParaRPr>
          </a:p>
          <a:p>
            <a:pPr marL="54864" marR="0" algn="just" rtl="1" eaLnBrk="1" fontAlgn="t" latinLnBrk="0" hangingPunct="1">
              <a:lnSpc>
                <a:spcPct val="115000"/>
              </a:lnSpc>
              <a:spcBef>
                <a:spcPts val="0"/>
              </a:spcBef>
              <a:spcAft>
                <a:spcPts val="0"/>
              </a:spcAft>
            </a:pPr>
            <a:r>
              <a:rPr lang="fa-IR" sz="2200" b="0" i="0" u="none" strike="noStrike" kern="1200"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مستند سازی و  بررسی دوره‏ای سلامت کارکنان شاغل در انبار</a:t>
            </a:r>
            <a:endParaRPr lang="en-US" dirty="0"/>
          </a:p>
        </p:txBody>
      </p:sp>
      <p:sp>
        <p:nvSpPr>
          <p:cNvPr id="3" name="Slide Number Placeholder 2">
            <a:extLst>
              <a:ext uri="{FF2B5EF4-FFF2-40B4-BE49-F238E27FC236}">
                <a16:creationId xmlns:a16="http://schemas.microsoft.com/office/drawing/2014/main" id="{3AAD60AD-4E90-CC52-65AB-28C2909BE509}"/>
              </a:ext>
            </a:extLst>
          </p:cNvPr>
          <p:cNvSpPr>
            <a:spLocks noGrp="1"/>
          </p:cNvSpPr>
          <p:nvPr>
            <p:ph type="sldNum" sz="quarter" idx="12"/>
          </p:nvPr>
        </p:nvSpPr>
        <p:spPr/>
        <p:txBody>
          <a:bodyPr/>
          <a:lstStyle/>
          <a:p>
            <a:fld id="{40DC7399-342C-441B-8831-CDA87B369D1A}" type="slidenum">
              <a:rPr lang="en-US" smtClean="0"/>
              <a:t>27</a:t>
            </a:fld>
            <a:endParaRPr lang="en-US"/>
          </a:p>
        </p:txBody>
      </p:sp>
    </p:spTree>
    <p:extLst>
      <p:ext uri="{BB962C8B-B14F-4D97-AF65-F5344CB8AC3E}">
        <p14:creationId xmlns:p14="http://schemas.microsoft.com/office/powerpoint/2010/main" val="3148068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862116-ADE9-D252-09A0-8C3EC20D8F9C}"/>
              </a:ext>
            </a:extLst>
          </p:cNvPr>
          <p:cNvSpPr>
            <a:spLocks noGrp="1"/>
          </p:cNvSpPr>
          <p:nvPr>
            <p:ph type="title"/>
          </p:nvPr>
        </p:nvSpPr>
        <p:spPr>
          <a:xfrm>
            <a:off x="1923803" y="679572"/>
            <a:ext cx="7742713" cy="926276"/>
          </a:xfrm>
        </p:spPr>
        <p:txBody>
          <a:bodyPr/>
          <a:lstStyle/>
          <a:p>
            <a:pPr algn="ctr"/>
            <a:r>
              <a:rPr lang="fa-IR" sz="2800" b="1" dirty="0">
                <a:solidFill>
                  <a:srgbClr val="FFC000"/>
                </a:solidFill>
                <a:cs typeface="B Mitra" panose="00000400000000000000" pitchFamily="2" charset="-78"/>
              </a:rPr>
              <a:t>كيفيت </a:t>
            </a:r>
            <a:r>
              <a:rPr lang="fa-IR" sz="2800" b="1" kern="1200" dirty="0">
                <a:solidFill>
                  <a:srgbClr val="FFC000"/>
                </a:solidFill>
                <a:effectLst/>
                <a:cs typeface="B Mitra" panose="00000400000000000000" pitchFamily="2" charset="-78"/>
              </a:rPr>
              <a:t>خوراک دام و اجزاء آن </a:t>
            </a: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طی فرآیند آماده سازی خوراک و کنترل خوراک آماده مصرف</a:t>
            </a:r>
            <a:endParaRPr lang="en-US" sz="2800" dirty="0">
              <a:solidFill>
                <a:srgbClr val="FFC000"/>
              </a:solidFill>
            </a:endParaRPr>
          </a:p>
        </p:txBody>
      </p:sp>
      <p:sp>
        <p:nvSpPr>
          <p:cNvPr id="3" name="Content Placeholder 2">
            <a:extLst>
              <a:ext uri="{FF2B5EF4-FFF2-40B4-BE49-F238E27FC236}">
                <a16:creationId xmlns:a16="http://schemas.microsoft.com/office/drawing/2014/main" id="{7C997C87-0A4B-859F-8B2C-33C6CCFB25B4}"/>
              </a:ext>
            </a:extLst>
          </p:cNvPr>
          <p:cNvSpPr>
            <a:spLocks noGrp="1"/>
          </p:cNvSpPr>
          <p:nvPr>
            <p:ph idx="1"/>
          </p:nvPr>
        </p:nvSpPr>
        <p:spPr>
          <a:xfrm>
            <a:off x="864158" y="2603500"/>
            <a:ext cx="10583655" cy="3416300"/>
          </a:xfrm>
          <a:solidFill>
            <a:schemeClr val="tx2">
              <a:lumMod val="20000"/>
              <a:lumOff val="80000"/>
            </a:schemeClr>
          </a:solidFill>
        </p:spPr>
        <p:txBody>
          <a:bodyPr>
            <a:normAutofit/>
          </a:bodyPr>
          <a:lstStyle/>
          <a:p>
            <a:pPr algn="r" rtl="1"/>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ج- کنترل در طی فرآیند آماده سازی خوراک و کنترل خوراک آماده مصرف</a:t>
            </a:r>
          </a:p>
          <a:p>
            <a:pPr lvl="0" algn="r" rtl="1"/>
            <a:r>
              <a:rPr lang="fa-IR" sz="2100" dirty="0">
                <a:latin typeface="Times New Roman" panose="02020603050405020304" pitchFamily="18" charset="0"/>
                <a:ea typeface="Calibri" panose="020F0502020204030204" pitchFamily="34" charset="0"/>
                <a:cs typeface="B Mitra" panose="00000400000000000000" pitchFamily="2" charset="-78"/>
              </a:rPr>
              <a:t>رعایت فاصله مناسب با محل تصفیه فاضلاب ها</a:t>
            </a:r>
          </a:p>
          <a:p>
            <a:pPr lvl="0" algn="r" rtl="1"/>
            <a:r>
              <a:rPr lang="fa-IR" sz="2100" dirty="0">
                <a:latin typeface="Times New Roman" panose="02020603050405020304" pitchFamily="18" charset="0"/>
                <a:ea typeface="Calibri" panose="020F0502020204030204" pitchFamily="34" charset="0"/>
                <a:cs typeface="B Mitra" panose="00000400000000000000" pitchFamily="2" charset="-78"/>
              </a:rPr>
              <a:t>رعایت مسیر وزش باد بنحوی که از طرف مکان های پرورش و تصفیه فاضلاب به سمت انبارهای نگهداری و کارخانه تولید خوراک نباشد</a:t>
            </a:r>
            <a:endParaRPr lang="en-US" sz="2100" dirty="0">
              <a:latin typeface="Times New Roman" panose="02020603050405020304" pitchFamily="18" charset="0"/>
              <a:ea typeface="Calibri" panose="020F0502020204030204" pitchFamily="34" charset="0"/>
              <a:cs typeface="B Mitra" panose="00000400000000000000" pitchFamily="2" charset="-78"/>
            </a:endParaRPr>
          </a:p>
          <a:p>
            <a:pPr algn="r" rtl="1"/>
            <a:r>
              <a:rPr lang="fa-IR" sz="2100" dirty="0">
                <a:latin typeface="Times New Roman" panose="02020603050405020304" pitchFamily="18" charset="0"/>
                <a:ea typeface="Calibri" panose="020F0502020204030204" pitchFamily="34" charset="0"/>
                <a:cs typeface="B Mitra" panose="00000400000000000000" pitchFamily="2" charset="-78"/>
              </a:rPr>
              <a:t>اندازه گیری حد مجاز  </a:t>
            </a:r>
            <a:r>
              <a:rPr lang="en-US" sz="2100" dirty="0">
                <a:latin typeface="Times New Roman" panose="02020603050405020304" pitchFamily="18" charset="0"/>
                <a:ea typeface="Calibri" panose="020F0502020204030204" pitchFamily="34" charset="0"/>
                <a:cs typeface="B Mitra" panose="00000400000000000000" pitchFamily="2" charset="-78"/>
              </a:rPr>
              <a:t>Total Aflatoxin </a:t>
            </a:r>
            <a:r>
              <a:rPr lang="fa-IR" sz="2100" dirty="0">
                <a:latin typeface="Times New Roman" panose="02020603050405020304" pitchFamily="18" charset="0"/>
                <a:ea typeface="Calibri" panose="020F0502020204030204" pitchFamily="34" charset="0"/>
                <a:cs typeface="B Mitra" panose="00000400000000000000" pitchFamily="2" charset="-78"/>
              </a:rPr>
              <a:t> در خوراک کاملا مخلوط (</a:t>
            </a:r>
            <a:r>
              <a:rPr lang="en-US" sz="2100" dirty="0">
                <a:latin typeface="Times New Roman" panose="02020603050405020304" pitchFamily="18" charset="0"/>
                <a:ea typeface="Calibri" panose="020F0502020204030204" pitchFamily="34" charset="0"/>
                <a:cs typeface="B Mitra" panose="00000400000000000000" pitchFamily="2" charset="-78"/>
              </a:rPr>
              <a:t>TMR</a:t>
            </a:r>
            <a:r>
              <a:rPr lang="fa-IR" sz="2100" dirty="0">
                <a:latin typeface="Times New Roman" panose="02020603050405020304" pitchFamily="18" charset="0"/>
                <a:ea typeface="Calibri" panose="020F0502020204030204" pitchFamily="34" charset="0"/>
                <a:cs typeface="B Mitra" panose="00000400000000000000" pitchFamily="2" charset="-78"/>
              </a:rPr>
              <a:t>) مصرفی دام </a:t>
            </a:r>
          </a:p>
          <a:p>
            <a:pPr algn="r" rtl="1"/>
            <a:r>
              <a:rPr lang="fa-IR" sz="2000" dirty="0">
                <a:effectLst/>
                <a:latin typeface="Times New Roman" panose="02020603050405020304" pitchFamily="18" charset="0"/>
                <a:ea typeface="Calibri" panose="020F0502020204030204" pitchFamily="34" charset="0"/>
                <a:cs typeface="B Mitra" panose="00000400000000000000" pitchFamily="2" charset="-78"/>
              </a:rPr>
              <a:t>اندازه گیری حد مجاز مایکوتوکسین‏ها نظیر زیرالنون،</a:t>
            </a:r>
            <a:r>
              <a:rPr lang="en-US" sz="2000" dirty="0">
                <a:effectLst/>
                <a:latin typeface="Times New Roman" panose="02020603050405020304" pitchFamily="18" charset="0"/>
                <a:ea typeface="Calibri" panose="020F0502020204030204" pitchFamily="34" charset="0"/>
                <a:cs typeface="B Mitra" panose="00000400000000000000" pitchFamily="2" charset="-78"/>
              </a:rPr>
              <a:t>DON </a:t>
            </a:r>
            <a:r>
              <a:rPr lang="fa-IR" sz="2000" dirty="0">
                <a:effectLst/>
                <a:latin typeface="Times New Roman" panose="02020603050405020304" pitchFamily="18" charset="0"/>
                <a:ea typeface="Calibri" panose="020F0502020204030204" pitchFamily="34" charset="0"/>
                <a:cs typeface="B Mitra" panose="00000400000000000000" pitchFamily="2" charset="-78"/>
              </a:rPr>
              <a:t> و </a:t>
            </a:r>
            <a:r>
              <a:rPr lang="en-US" sz="2000" dirty="0">
                <a:effectLst/>
                <a:latin typeface="Times New Roman" panose="02020603050405020304" pitchFamily="18" charset="0"/>
                <a:ea typeface="Calibri" panose="020F0502020204030204" pitchFamily="34" charset="0"/>
                <a:cs typeface="B Mitra" panose="00000400000000000000" pitchFamily="2" charset="-78"/>
              </a:rPr>
              <a:t>T2</a:t>
            </a:r>
            <a:r>
              <a:rPr lang="fa-IR" sz="2000" dirty="0">
                <a:effectLst/>
                <a:latin typeface="Times New Roman" panose="02020603050405020304" pitchFamily="18" charset="0"/>
                <a:ea typeface="Calibri" panose="020F0502020204030204" pitchFamily="34" charset="0"/>
                <a:cs typeface="B Mitra" panose="00000400000000000000" pitchFamily="2" charset="-78"/>
              </a:rPr>
              <a:t> در خوراک کاملا مخلوط (</a:t>
            </a:r>
            <a:r>
              <a:rPr lang="en-US" sz="2000" dirty="0">
                <a:effectLst/>
                <a:latin typeface="Times New Roman" panose="02020603050405020304" pitchFamily="18" charset="0"/>
                <a:ea typeface="Calibri" panose="020F0502020204030204" pitchFamily="34" charset="0"/>
                <a:cs typeface="B Mitra" panose="00000400000000000000" pitchFamily="2" charset="-78"/>
              </a:rPr>
              <a:t>TMR</a:t>
            </a:r>
            <a:r>
              <a:rPr lang="fa-IR" sz="2000" dirty="0">
                <a:effectLst/>
                <a:latin typeface="Times New Roman" panose="02020603050405020304" pitchFamily="18" charset="0"/>
                <a:ea typeface="Calibri" panose="020F0502020204030204" pitchFamily="34" charset="0"/>
                <a:cs typeface="B Mitra" panose="00000400000000000000" pitchFamily="2" charset="-78"/>
              </a:rPr>
              <a:t>) مصرفی دام </a:t>
            </a:r>
          </a:p>
          <a:p>
            <a:pPr algn="r" rtl="1"/>
            <a:r>
              <a:rPr lang="fa-IR" sz="2000" dirty="0">
                <a:effectLst/>
                <a:latin typeface="Times New Roman" panose="02020603050405020304" pitchFamily="18" charset="0"/>
                <a:ea typeface="Calibri" panose="020F0502020204030204" pitchFamily="34" charset="0"/>
                <a:cs typeface="B Mitra" panose="00000400000000000000" pitchFamily="2" charset="-78"/>
              </a:rPr>
              <a:t>ردیابی منبع سموم قارچی و شناسایی آن در صورت آلوده بودن </a:t>
            </a:r>
            <a:r>
              <a:rPr lang="fa-IR" sz="2000" dirty="0">
                <a:effectLst/>
                <a:latin typeface="B Mitra Bold" panose="00000700000000000000" pitchFamily="2" charset="-78"/>
                <a:ea typeface="Calibri" panose="020F0502020204030204" pitchFamily="34" charset="0"/>
                <a:cs typeface="B Mitra" panose="00000400000000000000" pitchFamily="2" charset="-78"/>
              </a:rPr>
              <a:t>خوراک دام و اجزاء آن </a:t>
            </a:r>
          </a:p>
          <a:p>
            <a:pPr algn="r" rtl="1"/>
            <a:r>
              <a:rPr lang="fa-IR" sz="2000" dirty="0">
                <a:effectLst/>
                <a:latin typeface="Times New Roman" panose="02020603050405020304" pitchFamily="18" charset="0"/>
                <a:ea typeface="Calibri" panose="020F0502020204030204" pitchFamily="34" charset="0"/>
                <a:cs typeface="B Mitra" panose="00000400000000000000" pitchFamily="2" charset="-78"/>
              </a:rPr>
              <a:t>اقدامات اصلاحی لازم در صورت شناسایی منبع سموم قارچی </a:t>
            </a:r>
            <a:endParaRPr lang="en-US" sz="2000" dirty="0">
              <a:cs typeface="B Mitra" panose="00000400000000000000" pitchFamily="2" charset="-78"/>
            </a:endParaRPr>
          </a:p>
        </p:txBody>
      </p:sp>
      <p:sp>
        <p:nvSpPr>
          <p:cNvPr id="5" name="Slide Number Placeholder 4">
            <a:extLst>
              <a:ext uri="{FF2B5EF4-FFF2-40B4-BE49-F238E27FC236}">
                <a16:creationId xmlns:a16="http://schemas.microsoft.com/office/drawing/2014/main" id="{841E2A7B-03CF-93DB-E82F-C4B53665C374}"/>
              </a:ext>
            </a:extLst>
          </p:cNvPr>
          <p:cNvSpPr>
            <a:spLocks noGrp="1"/>
          </p:cNvSpPr>
          <p:nvPr>
            <p:ph type="sldNum" sz="quarter" idx="12"/>
          </p:nvPr>
        </p:nvSpPr>
        <p:spPr/>
        <p:txBody>
          <a:bodyPr/>
          <a:lstStyle/>
          <a:p>
            <a:fld id="{40DC7399-342C-441B-8831-CDA87B369D1A}" type="slidenum">
              <a:rPr lang="en-US" smtClean="0"/>
              <a:t>28</a:t>
            </a:fld>
            <a:endParaRPr lang="en-US"/>
          </a:p>
        </p:txBody>
      </p:sp>
    </p:spTree>
    <p:extLst>
      <p:ext uri="{BB962C8B-B14F-4D97-AF65-F5344CB8AC3E}">
        <p14:creationId xmlns:p14="http://schemas.microsoft.com/office/powerpoint/2010/main" val="3016294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19FA84E5-9B66-6F02-F608-DC32BBCB2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60" y="2377869"/>
            <a:ext cx="9630888" cy="4254499"/>
          </a:xfrm>
          <a:prstGeom prst="rect">
            <a:avLst/>
          </a:prstGeom>
        </p:spPr>
      </p:pic>
      <p:sp>
        <p:nvSpPr>
          <p:cNvPr id="2" name="Title 1">
            <a:extLst>
              <a:ext uri="{FF2B5EF4-FFF2-40B4-BE49-F238E27FC236}">
                <a16:creationId xmlns:a16="http://schemas.microsoft.com/office/drawing/2014/main" id="{C5B253D3-2EE2-0A1F-7426-0F118D119594}"/>
              </a:ext>
            </a:extLst>
          </p:cNvPr>
          <p:cNvSpPr>
            <a:spLocks noGrp="1"/>
          </p:cNvSpPr>
          <p:nvPr>
            <p:ph type="title"/>
          </p:nvPr>
        </p:nvSpPr>
        <p:spPr>
          <a:xfrm>
            <a:off x="4317671" y="696047"/>
            <a:ext cx="3033156" cy="918997"/>
          </a:xfrm>
          <a:effectLst/>
        </p:spPr>
        <p:txBody>
          <a:bodyPr>
            <a:normAutofit/>
            <a:scene3d>
              <a:camera prst="orthographicFront"/>
              <a:lightRig rig="soft" dir="t">
                <a:rot lat="0" lon="0" rev="15600000"/>
              </a:lightRig>
            </a:scene3d>
            <a:sp3d extrusionH="57150" prstMaterial="softEdge">
              <a:bevelT w="25400" h="38100"/>
            </a:sp3d>
          </a:bodyPr>
          <a:lstStyle/>
          <a:p>
            <a:pPr algn="ctr"/>
            <a:r>
              <a:rPr lang="fa-IR" sz="2800" b="1" dirty="0">
                <a:ln/>
                <a:solidFill>
                  <a:srgbClr val="FFC000"/>
                </a:solidFill>
                <a:effectLst>
                  <a:glow rad="228600">
                    <a:schemeClr val="tx1"/>
                  </a:glow>
                </a:effectLst>
                <a:cs typeface="B Mitra" panose="00000400000000000000" pitchFamily="2" charset="-78"/>
              </a:rPr>
              <a:t>کیفیت آب مصرفی</a:t>
            </a:r>
          </a:p>
        </p:txBody>
      </p:sp>
      <p:sp>
        <p:nvSpPr>
          <p:cNvPr id="3" name="Content Placeholder 2">
            <a:extLst>
              <a:ext uri="{FF2B5EF4-FFF2-40B4-BE49-F238E27FC236}">
                <a16:creationId xmlns:a16="http://schemas.microsoft.com/office/drawing/2014/main" id="{55D87304-FE03-BBC1-A710-4B9DC1EBEA9E}"/>
              </a:ext>
            </a:extLst>
          </p:cNvPr>
          <p:cNvSpPr>
            <a:spLocks noGrp="1"/>
          </p:cNvSpPr>
          <p:nvPr>
            <p:ph idx="1"/>
          </p:nvPr>
        </p:nvSpPr>
        <p:spPr/>
        <p:txBody>
          <a:bodyPr/>
          <a:lstStyle/>
          <a:p>
            <a:endParaRPr lang="fa-IR" dirty="0"/>
          </a:p>
        </p:txBody>
      </p:sp>
      <p:sp>
        <p:nvSpPr>
          <p:cNvPr id="5" name="Slide Number Placeholder 4">
            <a:extLst>
              <a:ext uri="{FF2B5EF4-FFF2-40B4-BE49-F238E27FC236}">
                <a16:creationId xmlns:a16="http://schemas.microsoft.com/office/drawing/2014/main" id="{8448A869-BE34-E5AB-E681-E8D6DF1A75E2}"/>
              </a:ext>
            </a:extLst>
          </p:cNvPr>
          <p:cNvSpPr>
            <a:spLocks noGrp="1"/>
          </p:cNvSpPr>
          <p:nvPr>
            <p:ph type="sldNum" sz="quarter" idx="12"/>
          </p:nvPr>
        </p:nvSpPr>
        <p:spPr>
          <a:xfrm>
            <a:off x="10426535" y="295729"/>
            <a:ext cx="764204" cy="767687"/>
          </a:xfrm>
        </p:spPr>
        <p:txBody>
          <a:bodyPr/>
          <a:lstStyle/>
          <a:p>
            <a:fld id="{40DC7399-342C-441B-8831-CDA87B369D1A}" type="slidenum">
              <a:rPr lang="en-US" smtClean="0"/>
              <a:t>29</a:t>
            </a:fld>
            <a:endParaRPr lang="en-US" dirty="0"/>
          </a:p>
        </p:txBody>
      </p:sp>
    </p:spTree>
    <p:extLst>
      <p:ext uri="{BB962C8B-B14F-4D97-AF65-F5344CB8AC3E}">
        <p14:creationId xmlns:p14="http://schemas.microsoft.com/office/powerpoint/2010/main" val="4222751759"/>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17" y="634171"/>
            <a:ext cx="8704613" cy="1277346"/>
          </a:xfrm>
        </p:spPr>
        <p:txBody>
          <a:bodyPr/>
          <a:lstStyle/>
          <a:p>
            <a:pPr algn="ctr"/>
            <a:r>
              <a:rPr lang="fa-IR" b="1" dirty="0">
                <a:solidFill>
                  <a:srgbClr val="FFC000"/>
                </a:solidFill>
              </a:rPr>
              <a:t>الزامات بهداشتی خوراک دام و تاثیر آن ها در کیفیت شیرتولیدی در  دامداری ها</a:t>
            </a:r>
            <a:endParaRPr lang="en-US" dirty="0"/>
          </a:p>
        </p:txBody>
      </p:sp>
      <p:sp>
        <p:nvSpPr>
          <p:cNvPr id="3" name="Content Placeholder 2"/>
          <p:cNvSpPr>
            <a:spLocks noGrp="1"/>
          </p:cNvSpPr>
          <p:nvPr>
            <p:ph idx="1"/>
          </p:nvPr>
        </p:nvSpPr>
        <p:spPr>
          <a:xfrm>
            <a:off x="403762" y="2303811"/>
            <a:ext cx="11602192" cy="4175331"/>
          </a:xfrm>
          <a:solidFill>
            <a:schemeClr val="tx2">
              <a:lumMod val="20000"/>
              <a:lumOff val="80000"/>
            </a:schemeClr>
          </a:solidFill>
        </p:spPr>
        <p:txBody>
          <a:bodyPr>
            <a:normAutofit/>
          </a:bodyPr>
          <a:lstStyle/>
          <a:p>
            <a:pPr lvl="0" algn="ctr" rtl="1">
              <a:lnSpc>
                <a:spcPct val="200000"/>
              </a:lnSpc>
            </a:pPr>
            <a:r>
              <a:rPr lang="fa-IR" dirty="0">
                <a:cs typeface="B Mitra" panose="00000400000000000000" pitchFamily="2" charset="-78"/>
              </a:rPr>
              <a:t>سياست كلي سازمان دامپزشكي كشور برتوليد خوراك سالم ، بهداشتی در كارخانجات داراي پروانه بهداشتي بهره برداري و ارتقاي كيفيت محصول استوار است و با توجه به ضرورت و اهميت استفاده از خوراك بهداشتي و با كيفيت در تغذيه دام در تامين سلامت و بهداشت  فرآورده هاي دامي كه در غذاي انساني مورد مصرف قرار مي‌گيرند و نيز فراهم نمودن مقدمات اجراي سيستم رديابي (</a:t>
            </a:r>
            <a:r>
              <a:rPr lang="en-US" dirty="0">
                <a:cs typeface="B Mitra" panose="00000400000000000000" pitchFamily="2" charset="-78"/>
              </a:rPr>
              <a:t>Traceability</a:t>
            </a:r>
            <a:r>
              <a:rPr lang="fa-IR" dirty="0">
                <a:cs typeface="B Mitra" panose="00000400000000000000" pitchFamily="2" charset="-78"/>
              </a:rPr>
              <a:t>) مواد اوليه و خوراك آماده دام ، در كارخانجات توليد خوراك دام،مقرر گردید دامداری های صنعتی در صورت تمایل به تولید کنسانتره و خوراک در دامداری خود </a:t>
            </a:r>
            <a:r>
              <a:rPr lang="fa-IR" dirty="0">
                <a:latin typeface="Times New Roman" panose="02020603050405020304" pitchFamily="18" charset="0"/>
                <a:ea typeface="Calibri" panose="020F0502020204030204" pitchFamily="34" charset="0"/>
                <a:cs typeface="B Mitra" panose="00000400000000000000" pitchFamily="2" charset="-78"/>
              </a:rPr>
              <a:t> براساس تبصره(2) دستورالعمل 72708 مورخ 8/10/1393 : مجتمع ها ،كشت و صنعت ها و واحدهاي با ظرفيت بالا در صورت دارا بودن ضوابط توليد خوراك موضوع بخشنامه شماره 39561/ 44 مورخ 21/8/1384 </a:t>
            </a:r>
            <a:r>
              <a:rPr lang="ar-SA" dirty="0">
                <a:latin typeface="Times New Roman" panose="02020603050405020304" pitchFamily="18" charset="0"/>
                <a:ea typeface="Calibri" panose="020F0502020204030204" pitchFamily="34" charset="0"/>
                <a:cs typeface="B Mitra" panose="00000400000000000000" pitchFamily="2" charset="-78"/>
              </a:rPr>
              <a:t>اجراي </a:t>
            </a:r>
            <a:r>
              <a:rPr lang="fa-IR" dirty="0">
                <a:latin typeface="Times New Roman" panose="02020603050405020304" pitchFamily="18" charset="0"/>
                <a:ea typeface="Calibri" panose="020F0502020204030204" pitchFamily="34" charset="0"/>
                <a:cs typeface="B Mitra" panose="00000400000000000000" pitchFamily="2" charset="-78"/>
              </a:rPr>
              <a:t>عمليات صحيح توليد ( </a:t>
            </a:r>
            <a:r>
              <a:rPr lang="en-US" dirty="0">
                <a:latin typeface="Times New Roman" panose="02020603050405020304" pitchFamily="18" charset="0"/>
                <a:ea typeface="Calibri" panose="020F0502020204030204" pitchFamily="34" charset="0"/>
                <a:cs typeface="B Mitra" panose="00000400000000000000" pitchFamily="2" charset="-78"/>
              </a:rPr>
              <a:t>GMP</a:t>
            </a:r>
            <a:r>
              <a:rPr lang="fa-IR" dirty="0">
                <a:latin typeface="Times New Roman" panose="02020603050405020304" pitchFamily="18" charset="0"/>
                <a:ea typeface="Calibri" panose="020F0502020204030204" pitchFamily="34" charset="0"/>
                <a:cs typeface="B Mitra" panose="00000400000000000000" pitchFamily="2" charset="-78"/>
              </a:rPr>
              <a:t> ) </a:t>
            </a:r>
            <a:r>
              <a:rPr lang="ar-SA" dirty="0">
                <a:latin typeface="Times New Roman" panose="02020603050405020304" pitchFamily="18" charset="0"/>
                <a:ea typeface="Calibri" panose="020F0502020204030204" pitchFamily="34" charset="0"/>
                <a:cs typeface="B Mitra" panose="00000400000000000000" pitchFamily="2" charset="-78"/>
              </a:rPr>
              <a:t>« </a:t>
            </a:r>
            <a:r>
              <a:rPr lang="fa-IR" dirty="0">
                <a:latin typeface="Times New Roman" panose="02020603050405020304" pitchFamily="18" charset="0"/>
                <a:ea typeface="Calibri" panose="020F0502020204030204" pitchFamily="34" charset="0"/>
                <a:cs typeface="B Mitra" panose="00000400000000000000" pitchFamily="2" charset="-78"/>
              </a:rPr>
              <a:t>دستورالعمل عمليات صحيح توليد ( </a:t>
            </a:r>
            <a:r>
              <a:rPr lang="en-US" dirty="0">
                <a:latin typeface="Times New Roman" panose="02020603050405020304" pitchFamily="18" charset="0"/>
                <a:ea typeface="Calibri" panose="020F0502020204030204" pitchFamily="34" charset="0"/>
                <a:cs typeface="B Mitra" panose="00000400000000000000" pitchFamily="2" charset="-78"/>
              </a:rPr>
              <a:t>GMP</a:t>
            </a:r>
            <a:r>
              <a:rPr lang="fa-IR" dirty="0">
                <a:latin typeface="Times New Roman" panose="02020603050405020304" pitchFamily="18" charset="0"/>
                <a:ea typeface="Calibri" panose="020F0502020204030204" pitchFamily="34" charset="0"/>
                <a:cs typeface="B Mitra" panose="00000400000000000000" pitchFamily="2" charset="-78"/>
              </a:rPr>
              <a:t> ) در كارخانجات كنسانتره / خوراك دام ، طيور و آبزيان</a:t>
            </a:r>
            <a:r>
              <a:rPr lang="ar-SA" dirty="0">
                <a:latin typeface="Times New Roman" panose="02020603050405020304" pitchFamily="18" charset="0"/>
                <a:ea typeface="Calibri" panose="020F0502020204030204" pitchFamily="34" charset="0"/>
                <a:cs typeface="B Mitra" panose="00000400000000000000" pitchFamily="2" charset="-78"/>
              </a:rPr>
              <a:t> » </a:t>
            </a:r>
            <a:r>
              <a:rPr lang="fa-IR" dirty="0">
                <a:latin typeface="Times New Roman" panose="02020603050405020304" pitchFamily="18" charset="0"/>
                <a:ea typeface="Calibri" panose="020F0502020204030204" pitchFamily="34" charset="0"/>
                <a:cs typeface="B Mitra" panose="00000400000000000000" pitchFamily="2" charset="-78"/>
              </a:rPr>
              <a:t> ، نسبت به توليد خوراك صرفا جهت مصرف در همان واحد توليدي اقدام نمايند که این مورد مجددا در سال 1400 بصورت بخشنامه به ادارات کل دامپزشکی استان ها از طریق معاونت بهداشتی و پیشگیری اعلام گردید.</a:t>
            </a:r>
          </a:p>
          <a:p>
            <a:pPr algn="just" rtl="1"/>
            <a:endParaRPr lang="en-US" dirty="0">
              <a:cs typeface="B Mitra" panose="00000400000000000000" pitchFamily="2" charset="-78"/>
            </a:endParaRPr>
          </a:p>
        </p:txBody>
      </p:sp>
      <p:sp>
        <p:nvSpPr>
          <p:cNvPr id="5" name="Slide Number Placeholder 4"/>
          <p:cNvSpPr>
            <a:spLocks noGrp="1"/>
          </p:cNvSpPr>
          <p:nvPr>
            <p:ph type="sldNum" sz="quarter" idx="12"/>
          </p:nvPr>
        </p:nvSpPr>
        <p:spPr>
          <a:xfrm>
            <a:off x="10352540" y="236352"/>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DC7399-342C-441B-8831-CDA87B369D1A}"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192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53D3-2EE2-0A1F-7426-0F118D119594}"/>
              </a:ext>
            </a:extLst>
          </p:cNvPr>
          <p:cNvSpPr>
            <a:spLocks noGrp="1"/>
          </p:cNvSpPr>
          <p:nvPr>
            <p:ph type="title"/>
          </p:nvPr>
        </p:nvSpPr>
        <p:spPr>
          <a:xfrm>
            <a:off x="4367105" y="788329"/>
            <a:ext cx="2971846" cy="1016720"/>
          </a:xfrm>
        </p:spPr>
        <p:txBody>
          <a:bodyPr>
            <a:normAutofit/>
            <a:scene3d>
              <a:camera prst="orthographicFront"/>
              <a:lightRig rig="soft" dir="t">
                <a:rot lat="0" lon="0" rev="15600000"/>
              </a:lightRig>
            </a:scene3d>
            <a:sp3d extrusionH="57150" prstMaterial="softEdge">
              <a:bevelT w="25400" h="38100"/>
            </a:sp3d>
          </a:bodyPr>
          <a:lstStyle/>
          <a:p>
            <a:pPr algn="ctr"/>
            <a:r>
              <a:rPr lang="fa-IR" sz="2800" b="1" dirty="0">
                <a:ln/>
                <a:solidFill>
                  <a:srgbClr val="FFC000"/>
                </a:solidFill>
                <a:effectLst>
                  <a:glow rad="228600">
                    <a:schemeClr val="tx1"/>
                  </a:glow>
                </a:effectLst>
                <a:cs typeface="B Mitra" panose="00000400000000000000" pitchFamily="2" charset="-78"/>
              </a:rPr>
              <a:t>کیفیت آب مصرفی</a:t>
            </a:r>
          </a:p>
        </p:txBody>
      </p:sp>
      <p:sp>
        <p:nvSpPr>
          <p:cNvPr id="3" name="Content Placeholder 2">
            <a:extLst>
              <a:ext uri="{FF2B5EF4-FFF2-40B4-BE49-F238E27FC236}">
                <a16:creationId xmlns:a16="http://schemas.microsoft.com/office/drawing/2014/main" id="{55D87304-FE03-BBC1-A710-4B9DC1EBEA9E}"/>
              </a:ext>
            </a:extLst>
          </p:cNvPr>
          <p:cNvSpPr>
            <a:spLocks noGrp="1"/>
          </p:cNvSpPr>
          <p:nvPr>
            <p:ph idx="1"/>
          </p:nvPr>
        </p:nvSpPr>
        <p:spPr>
          <a:xfrm>
            <a:off x="350874" y="2339439"/>
            <a:ext cx="11504428" cy="4252746"/>
          </a:xfrm>
          <a:solidFill>
            <a:schemeClr val="tx2">
              <a:lumMod val="40000"/>
              <a:lumOff val="60000"/>
              <a:alpha val="69804"/>
            </a:schemeClr>
          </a:solidFill>
        </p:spPr>
        <p:txBody>
          <a:bodyPr>
            <a:normAutofit fontScale="77500" lnSpcReduction="20000"/>
          </a:bodyPr>
          <a:lstStyle/>
          <a:p>
            <a:pPr algn="r" rtl="1">
              <a:lnSpc>
                <a:spcPct val="150000"/>
              </a:lnSpc>
              <a:spcBef>
                <a:spcPts val="1800"/>
              </a:spcBef>
              <a:spcAft>
                <a:spcPts val="1800"/>
              </a:spcAft>
              <a:buClr>
                <a:schemeClr val="accent1">
                  <a:lumMod val="75000"/>
                </a:schemeClr>
              </a:buClr>
              <a:buFont typeface="Wingdings" panose="05000000000000000000" pitchFamily="2" charset="2"/>
              <a:buChar char="ü"/>
            </a:pPr>
            <a:r>
              <a:rPr lang="fa-IR" sz="2700" dirty="0">
                <a:cs typeface="B Homa" panose="00000400000000000000" pitchFamily="2" charset="-78"/>
              </a:rPr>
              <a:t> در بسیاری از دامداری‏ها نقش آب مصرفی دام در کیفیت شیر تولیدی، مورد غفلت واقع می‏شود</a:t>
            </a:r>
          </a:p>
          <a:p>
            <a:pPr algn="r" rtl="1">
              <a:lnSpc>
                <a:spcPct val="150000"/>
              </a:lnSpc>
              <a:spcBef>
                <a:spcPts val="1800"/>
              </a:spcBef>
              <a:spcAft>
                <a:spcPts val="1800"/>
              </a:spcAft>
              <a:buClr>
                <a:schemeClr val="accent1">
                  <a:lumMod val="75000"/>
                </a:schemeClr>
              </a:buClr>
              <a:buFont typeface="Wingdings" panose="05000000000000000000" pitchFamily="2" charset="2"/>
              <a:buChar char="ü"/>
            </a:pPr>
            <a:r>
              <a:rPr lang="fa-IR" sz="2700" dirty="0">
                <a:cs typeface="B Homa" panose="00000400000000000000" pitchFamily="2" charset="-78"/>
              </a:rPr>
              <a:t>به دلیل حجم زیاد آب مصرفی روزانه هر راس گاو (150 تا 200 لیتر)، آلودگی احتمالی آن به فلزات سنگین یا سایر مشکلات احتمالی، مخاطرات جدی در کیفیت شیر تولیدی دام ایجاد می‏نماید</a:t>
            </a:r>
          </a:p>
          <a:p>
            <a:pPr algn="r" rtl="1">
              <a:lnSpc>
                <a:spcPct val="150000"/>
              </a:lnSpc>
              <a:spcBef>
                <a:spcPts val="1800"/>
              </a:spcBef>
              <a:spcAft>
                <a:spcPts val="1800"/>
              </a:spcAft>
              <a:buClr>
                <a:schemeClr val="accent1">
                  <a:lumMod val="75000"/>
                </a:schemeClr>
              </a:buClr>
              <a:buFont typeface="Wingdings" panose="05000000000000000000" pitchFamily="2" charset="2"/>
              <a:buChar char="ü"/>
            </a:pPr>
            <a:r>
              <a:rPr lang="fa-IR" sz="2700" b="1" u="sng" dirty="0">
                <a:solidFill>
                  <a:srgbClr val="7030A0"/>
                </a:solidFill>
                <a:cs typeface="B Homa" panose="00000400000000000000" pitchFamily="2" charset="-78"/>
              </a:rPr>
              <a:t>احتمال اینکه آب مصرفی دام، منشا سطح بالای فلزات سنگین در شیر تولیدی باشد، همیشه باید مدنظر قرار گیرد </a:t>
            </a:r>
          </a:p>
          <a:p>
            <a:pPr algn="r" rtl="1">
              <a:lnSpc>
                <a:spcPct val="150000"/>
              </a:lnSpc>
              <a:spcBef>
                <a:spcPts val="1800"/>
              </a:spcBef>
              <a:spcAft>
                <a:spcPts val="1800"/>
              </a:spcAft>
              <a:buClr>
                <a:schemeClr val="accent1">
                  <a:lumMod val="75000"/>
                </a:schemeClr>
              </a:buClr>
              <a:buFont typeface="Wingdings" panose="05000000000000000000" pitchFamily="2" charset="2"/>
              <a:buChar char="ü"/>
            </a:pPr>
            <a:r>
              <a:rPr lang="fa-IR" sz="2700" b="1" u="sng" dirty="0">
                <a:solidFill>
                  <a:schemeClr val="accent6">
                    <a:lumMod val="50000"/>
                  </a:schemeClr>
                </a:solidFill>
                <a:cs typeface="B Homa" panose="00000400000000000000" pitchFamily="2" charset="-78"/>
              </a:rPr>
              <a:t>حجم زیادی از آب، به منظور تامین رطوبت مورد نیاز، به جیره کاملا مخلوط (</a:t>
            </a:r>
            <a:r>
              <a:rPr lang="en-US" sz="2700" b="1" u="sng" dirty="0">
                <a:solidFill>
                  <a:schemeClr val="accent6">
                    <a:lumMod val="50000"/>
                  </a:schemeClr>
                </a:solidFill>
                <a:cs typeface="B Homa" panose="00000400000000000000" pitchFamily="2" charset="-78"/>
              </a:rPr>
              <a:t>T.M.R.</a:t>
            </a:r>
            <a:r>
              <a:rPr lang="fa-IR" sz="2700" b="1" u="sng" dirty="0">
                <a:solidFill>
                  <a:schemeClr val="accent6">
                    <a:lumMod val="50000"/>
                  </a:schemeClr>
                </a:solidFill>
                <a:cs typeface="B Homa" panose="00000400000000000000" pitchFamily="2" charset="-78"/>
              </a:rPr>
              <a:t>) اضافه می‏شود که کیفیت آن هم می‏بایست کنترل شود</a:t>
            </a:r>
            <a:endParaRPr lang="fa-IR" b="1" u="sng" dirty="0">
              <a:solidFill>
                <a:schemeClr val="accent6">
                  <a:lumMod val="50000"/>
                </a:schemeClr>
              </a:solidFill>
              <a:cs typeface="B Homa" panose="00000400000000000000" pitchFamily="2" charset="-78"/>
            </a:endParaRPr>
          </a:p>
        </p:txBody>
      </p:sp>
    </p:spTree>
    <p:extLst>
      <p:ext uri="{BB962C8B-B14F-4D97-AF65-F5344CB8AC3E}">
        <p14:creationId xmlns:p14="http://schemas.microsoft.com/office/powerpoint/2010/main" val="28911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0CD0-4E70-2C91-B283-0CE78702B357}"/>
              </a:ext>
            </a:extLst>
          </p:cNvPr>
          <p:cNvSpPr>
            <a:spLocks noGrp="1"/>
          </p:cNvSpPr>
          <p:nvPr>
            <p:ph type="title"/>
          </p:nvPr>
        </p:nvSpPr>
        <p:spPr>
          <a:xfrm>
            <a:off x="3526752" y="861951"/>
            <a:ext cx="4453468" cy="767687"/>
          </a:xfrm>
        </p:spPr>
        <p:txBody>
          <a:bodyPr/>
          <a:lstStyle/>
          <a:p>
            <a: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
            </a:r>
            <a:b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br>
            <a:r>
              <a:rPr lang="fa-IR"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پایش کیفی و بهداشتی آب مصرفی</a:t>
            </a: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986DF71-D614-CB56-F08C-BD4598F4CAF3}"/>
              </a:ext>
            </a:extLst>
          </p:cNvPr>
          <p:cNvSpPr>
            <a:spLocks noGrp="1"/>
          </p:cNvSpPr>
          <p:nvPr>
            <p:ph idx="1"/>
          </p:nvPr>
        </p:nvSpPr>
        <p:spPr>
          <a:xfrm>
            <a:off x="439387" y="2603499"/>
            <a:ext cx="11483439" cy="3999181"/>
          </a:xfrm>
          <a:solidFill>
            <a:schemeClr val="tx2">
              <a:lumMod val="20000"/>
              <a:lumOff val="80000"/>
            </a:schemeClr>
          </a:solidFill>
        </p:spPr>
        <p:txBody>
          <a:bodyPr>
            <a:normAutofit lnSpcReduction="10000"/>
          </a:bodyPr>
          <a:lstStyle/>
          <a:p>
            <a:pPr algn="r" rtl="1"/>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الف ـ شناسایی کلیه منابع آب مصرفی دامداری و تفکیک کاربری هر یک از آن‏ها و مستند سازی آن</a:t>
            </a:r>
            <a:endParaRPr lang="en-US"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indent="0" algn="r" rtl="1">
              <a:buNone/>
            </a:pPr>
            <a:endParaRPr lang="en-US"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 rtl="1">
              <a:lnSpc>
                <a:spcPct val="150000"/>
              </a:lnSpc>
              <a:spcBef>
                <a:spcPts val="0"/>
              </a:spcBef>
              <a:spcAft>
                <a:spcPts val="0"/>
              </a:spcAft>
            </a:pPr>
            <a:r>
              <a:rPr lang="ar-SA" sz="2000" dirty="0">
                <a:effectLst/>
                <a:latin typeface="Times New Roman" panose="02020603050405020304" pitchFamily="18" charset="0"/>
                <a:ea typeface="Calibri" panose="020F0502020204030204" pitchFamily="34" charset="0"/>
                <a:cs typeface="B Mitra" panose="00000400000000000000" pitchFamily="2" charset="-78"/>
              </a:rPr>
              <a:t>نمونه برداري از آب مصرفي بر اساس دستورالعمل هاي ابلاغي از سوي سازمان دامپزشكي كشور</a:t>
            </a:r>
            <a:r>
              <a:rPr lang="fa-IR" sz="2000" dirty="0">
                <a:effectLst/>
                <a:latin typeface="Times New Roman" panose="02020603050405020304" pitchFamily="18" charset="0"/>
                <a:ea typeface="Calibri" panose="020F0502020204030204" pitchFamily="34" charset="0"/>
                <a:cs typeface="B Mitra" panose="00000400000000000000" pitchFamily="2" charset="-78"/>
              </a:rPr>
              <a:t> در صورت عدم تغییر منبع آب سالی دو بار آزمایش میکربی و سالی یک بار آزمایش شیمیایی</a:t>
            </a:r>
            <a:endParaRPr lang="en-US" sz="2000" dirty="0">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lnSpc>
                <a:spcPct val="150000"/>
              </a:lnSpc>
              <a:spcBef>
                <a:spcPts val="0"/>
              </a:spcBef>
              <a:spcAft>
                <a:spcPts val="0"/>
              </a:spcAft>
            </a:pPr>
            <a:r>
              <a:rPr lang="ar-SA" sz="2000" dirty="0">
                <a:effectLst/>
                <a:latin typeface="Times New Roman" panose="02020603050405020304" pitchFamily="18" charset="0"/>
                <a:ea typeface="Calibri" panose="020F0502020204030204" pitchFamily="34" charset="0"/>
                <a:cs typeface="B Mitra" panose="00000400000000000000" pitchFamily="2" charset="-78"/>
              </a:rPr>
              <a:t>بر اساس مستندات موجود ، نتايج نمونه‌برداري از آب مصرفي از لحاظ ميكروبي و شيميايي مطابق معیارهای ابلاغي از سوي سازمان دامپزشكي كشور </a:t>
            </a:r>
            <a:endParaRPr lang="fa-IR" sz="2000" dirty="0">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lnSpc>
                <a:spcPct val="150000"/>
              </a:lnSpc>
              <a:spcBef>
                <a:spcPts val="0"/>
              </a:spcBef>
              <a:spcAft>
                <a:spcPts val="0"/>
              </a:spcAft>
            </a:pPr>
            <a:r>
              <a:rPr lang="ar-SA" sz="2000" dirty="0">
                <a:effectLst/>
                <a:latin typeface="Times New Roman" panose="02020603050405020304" pitchFamily="18" charset="0"/>
                <a:ea typeface="Calibri" panose="020F0502020204030204" pitchFamily="34" charset="0"/>
                <a:cs typeface="B Mitra" panose="00000400000000000000" pitchFamily="2" charset="-78"/>
              </a:rPr>
              <a:t>ارزیابی دوره‏ای میزان فلزات سنگین در هر منبع تامین آب به صورت جداگانه در بازه‏های زمانی مشخص و مستند سازی آن</a:t>
            </a:r>
            <a:endParaRPr lang="en-US" sz="2000" dirty="0">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lnSpc>
                <a:spcPct val="150000"/>
              </a:lnSpc>
              <a:spcBef>
                <a:spcPts val="0"/>
              </a:spcBef>
              <a:spcAft>
                <a:spcPts val="0"/>
              </a:spcAft>
            </a:pPr>
            <a:r>
              <a:rPr lang="ar-SA" sz="2000" dirty="0">
                <a:effectLst/>
                <a:latin typeface="Times New Roman" panose="02020603050405020304" pitchFamily="18" charset="0"/>
                <a:ea typeface="Calibri" panose="020F0502020204030204" pitchFamily="34" charset="0"/>
                <a:cs typeface="B Mitra" panose="00000400000000000000" pitchFamily="2" charset="-78"/>
              </a:rPr>
              <a:t>ارزیابی آلودگی آب از نظر سایر مواد شیمیایی نظیر نیترات، نیتریت، گوگرد، ... در هر منبع تامین آب به صورت جداگانه در بازه‏های زمانی مشخص و مستند سازی آن</a:t>
            </a:r>
            <a:endParaRPr lang="en-US" sz="2000" dirty="0">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lnSpc>
                <a:spcPct val="150000"/>
              </a:lnSpc>
              <a:spcBef>
                <a:spcPts val="0"/>
              </a:spcBef>
              <a:spcAft>
                <a:spcPts val="0"/>
              </a:spcAft>
            </a:pPr>
            <a:r>
              <a:rPr lang="ar-SA" sz="2000" dirty="0">
                <a:effectLst/>
                <a:latin typeface="Times New Roman" panose="02020603050405020304" pitchFamily="18" charset="0"/>
                <a:ea typeface="Calibri" panose="020F0502020204030204" pitchFamily="34" charset="0"/>
                <a:cs typeface="B Mitra" panose="00000400000000000000" pitchFamily="2" charset="-78"/>
              </a:rPr>
              <a:t>ارزیابی آلودگی میکروبی نظیر باکتری های اشرشیاکولای، سالمونلا و ... در هر منبع تامین آب به صورت جداگانه در بازه‏های زمانی مشخص و مستند سازی آن</a:t>
            </a:r>
            <a:endParaRPr lang="en-US" sz="20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algn="r" rtl="1"/>
            <a:endParaRPr lang="en-US" dirty="0"/>
          </a:p>
          <a:p>
            <a:pPr algn="r" rtl="1"/>
            <a:endParaRPr lang="en-US" dirty="0"/>
          </a:p>
        </p:txBody>
      </p:sp>
      <p:sp>
        <p:nvSpPr>
          <p:cNvPr id="5" name="Slide Number Placeholder 4">
            <a:extLst>
              <a:ext uri="{FF2B5EF4-FFF2-40B4-BE49-F238E27FC236}">
                <a16:creationId xmlns:a16="http://schemas.microsoft.com/office/drawing/2014/main" id="{DE20743F-60A5-2DEB-90D8-8A227822474B}"/>
              </a:ext>
            </a:extLst>
          </p:cNvPr>
          <p:cNvSpPr>
            <a:spLocks noGrp="1"/>
          </p:cNvSpPr>
          <p:nvPr>
            <p:ph type="sldNum" sz="quarter" idx="12"/>
          </p:nvPr>
        </p:nvSpPr>
        <p:spPr/>
        <p:txBody>
          <a:bodyPr/>
          <a:lstStyle/>
          <a:p>
            <a:fld id="{40DC7399-342C-441B-8831-CDA87B369D1A}" type="slidenum">
              <a:rPr lang="en-US" smtClean="0"/>
              <a:t>31</a:t>
            </a:fld>
            <a:endParaRPr lang="en-US"/>
          </a:p>
        </p:txBody>
      </p:sp>
    </p:spTree>
    <p:extLst>
      <p:ext uri="{BB962C8B-B14F-4D97-AF65-F5344CB8AC3E}">
        <p14:creationId xmlns:p14="http://schemas.microsoft.com/office/powerpoint/2010/main" val="3688628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4DC838-9D64-EE1B-CBAF-85CC27A4EA92}"/>
              </a:ext>
            </a:extLst>
          </p:cNvPr>
          <p:cNvSpPr>
            <a:spLocks noGrp="1"/>
          </p:cNvSpPr>
          <p:nvPr>
            <p:ph type="title"/>
          </p:nvPr>
        </p:nvSpPr>
        <p:spPr>
          <a:xfrm>
            <a:off x="3253618" y="838200"/>
            <a:ext cx="5150843" cy="985652"/>
          </a:xfrm>
        </p:spPr>
        <p:txBody>
          <a:bodyPr/>
          <a:lstStyle/>
          <a:p>
            <a: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
            </a:r>
            <a:b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br>
            <a:r>
              <a:rPr lang="fa-IR"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پایش کیفی و بهداشتی آب مصرفی</a:t>
            </a: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8FED792-6751-694A-AFEB-0D026F47C9C0}"/>
              </a:ext>
            </a:extLst>
          </p:cNvPr>
          <p:cNvSpPr>
            <a:spLocks noGrp="1"/>
          </p:cNvSpPr>
          <p:nvPr>
            <p:ph idx="1"/>
          </p:nvPr>
        </p:nvSpPr>
        <p:spPr>
          <a:xfrm>
            <a:off x="570016" y="2603499"/>
            <a:ext cx="10937174" cy="3702297"/>
          </a:xfrm>
          <a:solidFill>
            <a:schemeClr val="tx2">
              <a:lumMod val="20000"/>
              <a:lumOff val="80000"/>
            </a:schemeClr>
          </a:solidFill>
        </p:spPr>
        <p:txBody>
          <a:bodyPr>
            <a:normAutofit/>
          </a:bodyPr>
          <a:lstStyle/>
          <a:p>
            <a:pPr algn="just" rtl="1">
              <a:lnSpc>
                <a:spcPct val="150000"/>
              </a:lnSpc>
            </a:pPr>
            <a:r>
              <a:rPr lang="fa-IR"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rPr>
              <a:t>ب- بررسی  مخازن نگهداری آب مصرفی</a:t>
            </a:r>
            <a:endParaRPr lang="en-US" sz="2400" b="1" dirty="0">
              <a:solidFill>
                <a:srgbClr val="FF0000"/>
              </a:solidFill>
              <a:effectLst/>
              <a:latin typeface="Times New Roman" panose="02020603050405020304" pitchFamily="18" charset="0"/>
              <a:ea typeface="Times New Roman" panose="02020603050405020304" pitchFamily="18" charset="0"/>
              <a:cs typeface="B Mitra" panose="00000400000000000000" pitchFamily="2" charset="-78"/>
            </a:endParaRPr>
          </a:p>
          <a:p>
            <a:pPr algn="just" rtl="1">
              <a:lnSpc>
                <a:spcPct val="150000"/>
              </a:lnSpc>
            </a:pPr>
            <a:r>
              <a:rPr lang="fa-IR" sz="2000" dirty="0">
                <a:solidFill>
                  <a:schemeClr val="tx1"/>
                </a:solidFill>
                <a:cs typeface="B Mitra" panose="00000400000000000000" pitchFamily="2" charset="-78"/>
              </a:rPr>
              <a:t>سلامت سازه مخزن و عدم وجود نشتی و حضور اجسام خارجی نامطلوب در داخل آن و اطمینان از نفوذ ناپذیری در برابر حیوانات، حشرات و پرندگان به داخل آن و همچنین مستندسازی پایش دوره‏ای موارد مورد اشاره در مورد هر یک از مخازن به صورت جداگانه </a:t>
            </a:r>
          </a:p>
          <a:p>
            <a:pPr algn="just" rtl="1">
              <a:lnSpc>
                <a:spcPct val="150000"/>
              </a:lnSpc>
            </a:pPr>
            <a:r>
              <a:rPr lang="fa-IR" sz="2000" dirty="0">
                <a:solidFill>
                  <a:schemeClr val="tx1"/>
                </a:solidFill>
                <a:cs typeface="B Mitra" panose="00000400000000000000" pitchFamily="2" charset="-78"/>
              </a:rPr>
              <a:t>پاک سازی و نظافت دوره‏ای و مستند سازی آن </a:t>
            </a:r>
          </a:p>
          <a:p>
            <a:pPr algn="just" rtl="1">
              <a:lnSpc>
                <a:spcPct val="150000"/>
              </a:lnSpc>
            </a:pPr>
            <a:r>
              <a:rPr lang="fa-IR" sz="2000" dirty="0">
                <a:solidFill>
                  <a:schemeClr val="tx1"/>
                </a:solidFill>
                <a:cs typeface="B Mitra" panose="00000400000000000000" pitchFamily="2" charset="-78"/>
              </a:rPr>
              <a:t>کنترل سیستم سختی گیر و تصفیه فیزیکی ـ شیمیایی از لحاظ کارکرد و اثربخشی و مستند سازی آن </a:t>
            </a:r>
          </a:p>
          <a:p>
            <a:pPr algn="just" rtl="1">
              <a:lnSpc>
                <a:spcPct val="150000"/>
              </a:lnSpc>
            </a:pPr>
            <a:r>
              <a:rPr lang="fa-IR" sz="2000" dirty="0">
                <a:solidFill>
                  <a:schemeClr val="tx1"/>
                </a:solidFill>
                <a:cs typeface="B Mitra" panose="00000400000000000000" pitchFamily="2" charset="-78"/>
              </a:rPr>
              <a:t>کنترل سیستم ضدعفونی کننده آب نظیر سیستم کلر یا ازن زنی از لحاظ کارکرد و اثربخشی و مستندسازی آن</a:t>
            </a:r>
          </a:p>
          <a:p>
            <a:pPr algn="just" rtl="1">
              <a:lnSpc>
                <a:spcPct val="150000"/>
              </a:lnSpc>
            </a:pPr>
            <a:endParaRPr lang="en-US" sz="2000" dirty="0">
              <a:solidFill>
                <a:srgbClr val="FF0000"/>
              </a:solidFill>
              <a:cs typeface="B Mitra" panose="00000400000000000000" pitchFamily="2" charset="-78"/>
            </a:endParaRPr>
          </a:p>
        </p:txBody>
      </p:sp>
      <p:sp>
        <p:nvSpPr>
          <p:cNvPr id="5" name="Slide Number Placeholder 4">
            <a:extLst>
              <a:ext uri="{FF2B5EF4-FFF2-40B4-BE49-F238E27FC236}">
                <a16:creationId xmlns:a16="http://schemas.microsoft.com/office/drawing/2014/main" id="{EF48086E-17C7-8471-9CE4-759A8D6DEC7C}"/>
              </a:ext>
            </a:extLst>
          </p:cNvPr>
          <p:cNvSpPr>
            <a:spLocks noGrp="1"/>
          </p:cNvSpPr>
          <p:nvPr>
            <p:ph type="sldNum" sz="quarter" idx="12"/>
          </p:nvPr>
        </p:nvSpPr>
        <p:spPr/>
        <p:txBody>
          <a:bodyPr/>
          <a:lstStyle/>
          <a:p>
            <a:fld id="{40DC7399-342C-441B-8831-CDA87B369D1A}" type="slidenum">
              <a:rPr lang="en-US" smtClean="0"/>
              <a:t>32</a:t>
            </a:fld>
            <a:endParaRPr lang="en-US"/>
          </a:p>
        </p:txBody>
      </p:sp>
    </p:spTree>
    <p:extLst>
      <p:ext uri="{BB962C8B-B14F-4D97-AF65-F5344CB8AC3E}">
        <p14:creationId xmlns:p14="http://schemas.microsoft.com/office/powerpoint/2010/main" val="1978492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0272F-97B1-F8F8-E0AB-9DF4C38EEDCD}"/>
              </a:ext>
            </a:extLst>
          </p:cNvPr>
          <p:cNvSpPr>
            <a:spLocks noGrp="1"/>
          </p:cNvSpPr>
          <p:nvPr>
            <p:ph type="title"/>
          </p:nvPr>
        </p:nvSpPr>
        <p:spPr>
          <a:xfrm>
            <a:off x="3253618" y="838200"/>
            <a:ext cx="5150843" cy="985652"/>
          </a:xfrm>
        </p:spPr>
        <p:txBody>
          <a:bodyPr/>
          <a:lstStyle/>
          <a:p>
            <a: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
            </a:r>
            <a:br>
              <a:rPr lang="en-US"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br>
            <a:r>
              <a:rPr lang="fa-IR" sz="32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پایش کیفی و بهداشتی آب مصرفی</a:t>
            </a: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9C7947D-5865-EF4A-4028-E3112517C479}"/>
              </a:ext>
            </a:extLst>
          </p:cNvPr>
          <p:cNvSpPr>
            <a:spLocks noGrp="1"/>
          </p:cNvSpPr>
          <p:nvPr>
            <p:ph idx="1"/>
          </p:nvPr>
        </p:nvSpPr>
        <p:spPr>
          <a:xfrm>
            <a:off x="795647" y="2603500"/>
            <a:ext cx="10521537" cy="3416300"/>
          </a:xfrm>
          <a:solidFill>
            <a:schemeClr val="tx2">
              <a:lumMod val="20000"/>
              <a:lumOff val="80000"/>
            </a:schemeClr>
          </a:solidFill>
        </p:spPr>
        <p:txBody>
          <a:bodyPr/>
          <a:lstStyle/>
          <a:p>
            <a:pPr algn="just" rtl="1">
              <a:lnSpc>
                <a:spcPct val="150000"/>
              </a:lnSpc>
            </a:pPr>
            <a:r>
              <a:rPr lang="fa-IR" sz="2400" b="1" dirty="0">
                <a:solidFill>
                  <a:schemeClr val="tx1"/>
                </a:solidFill>
                <a:cs typeface="B Mitra" panose="00000400000000000000" pitchFamily="2" charset="-78"/>
              </a:rPr>
              <a:t>ج-</a:t>
            </a:r>
            <a:r>
              <a:rPr lang="fa-IR" sz="2400" dirty="0">
                <a:solidFill>
                  <a:schemeClr val="tx1"/>
                </a:solidFill>
                <a:cs typeface="B Mitra" panose="00000400000000000000" pitchFamily="2" charset="-78"/>
              </a:rPr>
              <a:t> مستندسازی و بررسی سیستم لوله کشی و انتقال آب از لحاظ نفوذ ناپذیری و عدم ایجاد آلودگی ثانویه شیمیایی و میکروبی آن</a:t>
            </a:r>
          </a:p>
          <a:p>
            <a:pPr algn="just" rtl="1">
              <a:lnSpc>
                <a:spcPct val="150000"/>
              </a:lnSpc>
            </a:pPr>
            <a:r>
              <a:rPr lang="fa-IR" sz="2400" b="1" dirty="0">
                <a:solidFill>
                  <a:schemeClr val="tx1"/>
                </a:solidFill>
                <a:cs typeface="B Mitra" panose="00000400000000000000" pitchFamily="2" charset="-78"/>
              </a:rPr>
              <a:t>د-</a:t>
            </a:r>
            <a:r>
              <a:rPr lang="fa-IR" sz="2400" dirty="0">
                <a:solidFill>
                  <a:schemeClr val="tx1"/>
                </a:solidFill>
                <a:cs typeface="B Mitra" panose="00000400000000000000" pitchFamily="2" charset="-78"/>
              </a:rPr>
              <a:t> مستندسازی کنترل کیفی آب مصرفی دام‏ها به تفکیک جایگاه نگهداری، از لحاظ آلودگی‏های شیمیایی و میکروبی در بازه‏های زمانی مشخص</a:t>
            </a:r>
          </a:p>
          <a:p>
            <a:pPr algn="r" rtl="1"/>
            <a:endParaRPr lang="en-US" dirty="0"/>
          </a:p>
        </p:txBody>
      </p:sp>
      <p:sp>
        <p:nvSpPr>
          <p:cNvPr id="5" name="Slide Number Placeholder 4">
            <a:extLst>
              <a:ext uri="{FF2B5EF4-FFF2-40B4-BE49-F238E27FC236}">
                <a16:creationId xmlns:a16="http://schemas.microsoft.com/office/drawing/2014/main" id="{33E14220-01D9-AB09-7361-59E11449B1CB}"/>
              </a:ext>
            </a:extLst>
          </p:cNvPr>
          <p:cNvSpPr>
            <a:spLocks noGrp="1"/>
          </p:cNvSpPr>
          <p:nvPr>
            <p:ph type="sldNum" sz="quarter" idx="12"/>
          </p:nvPr>
        </p:nvSpPr>
        <p:spPr/>
        <p:txBody>
          <a:bodyPr/>
          <a:lstStyle/>
          <a:p>
            <a:fld id="{40DC7399-342C-441B-8831-CDA87B369D1A}" type="slidenum">
              <a:rPr lang="en-US" smtClean="0"/>
              <a:t>33</a:t>
            </a:fld>
            <a:endParaRPr lang="en-US"/>
          </a:p>
        </p:txBody>
      </p:sp>
    </p:spTree>
    <p:extLst>
      <p:ext uri="{BB962C8B-B14F-4D97-AF65-F5344CB8AC3E}">
        <p14:creationId xmlns:p14="http://schemas.microsoft.com/office/powerpoint/2010/main" val="3790615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797C05-18EE-4C71-C678-8430C0FD2631}"/>
              </a:ext>
            </a:extLst>
          </p:cNvPr>
          <p:cNvSpPr>
            <a:spLocks noGrp="1"/>
          </p:cNvSpPr>
          <p:nvPr>
            <p:ph idx="1"/>
          </p:nvPr>
        </p:nvSpPr>
        <p:spPr/>
        <p:txBody>
          <a:bodyPr/>
          <a:lstStyle/>
          <a:p>
            <a:endParaRPr lang="fa-IR"/>
          </a:p>
        </p:txBody>
      </p:sp>
      <p:pic>
        <p:nvPicPr>
          <p:cNvPr id="4" name="Picture 3">
            <a:extLst>
              <a:ext uri="{FF2B5EF4-FFF2-40B4-BE49-F238E27FC236}">
                <a16:creationId xmlns:a16="http://schemas.microsoft.com/office/drawing/2014/main" id="{2BF30C8A-0CB5-99B5-B80A-08752CC59333}"/>
              </a:ext>
            </a:extLst>
          </p:cNvPr>
          <p:cNvPicPr>
            <a:picLocks noChangeAspect="1"/>
          </p:cNvPicPr>
          <p:nvPr/>
        </p:nvPicPr>
        <p:blipFill>
          <a:blip r:embed="rId2"/>
          <a:stretch>
            <a:fillRect/>
          </a:stretch>
        </p:blipFill>
        <p:spPr>
          <a:xfrm>
            <a:off x="843148" y="2330368"/>
            <a:ext cx="9710006" cy="4254499"/>
          </a:xfrm>
          <a:prstGeom prst="rect">
            <a:avLst/>
          </a:prstGeom>
        </p:spPr>
      </p:pic>
      <p:sp>
        <p:nvSpPr>
          <p:cNvPr id="5" name="Rectangle 4">
            <a:extLst>
              <a:ext uri="{FF2B5EF4-FFF2-40B4-BE49-F238E27FC236}">
                <a16:creationId xmlns:a16="http://schemas.microsoft.com/office/drawing/2014/main" id="{82A447B0-1653-9DD5-9D55-7658D3710FF2}"/>
              </a:ext>
            </a:extLst>
          </p:cNvPr>
          <p:cNvSpPr/>
          <p:nvPr/>
        </p:nvSpPr>
        <p:spPr>
          <a:xfrm>
            <a:off x="95693" y="170121"/>
            <a:ext cx="163919" cy="1520567"/>
          </a:xfrm>
          <a:prstGeom prst="rect">
            <a:avLst/>
          </a:prstGeom>
          <a:solidFill>
            <a:srgbClr val="DB4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TextBox 5">
            <a:extLst>
              <a:ext uri="{FF2B5EF4-FFF2-40B4-BE49-F238E27FC236}">
                <a16:creationId xmlns:a16="http://schemas.microsoft.com/office/drawing/2014/main" id="{33FFC42F-F66D-5590-0F32-8EB24188B7E0}"/>
              </a:ext>
            </a:extLst>
          </p:cNvPr>
          <p:cNvSpPr txBox="1"/>
          <p:nvPr/>
        </p:nvSpPr>
        <p:spPr>
          <a:xfrm>
            <a:off x="2919091" y="994173"/>
            <a:ext cx="5297383" cy="523220"/>
          </a:xfrm>
          <a:prstGeom prst="rect">
            <a:avLst/>
          </a:prstGeom>
          <a:noFill/>
        </p:spPr>
        <p:txBody>
          <a:bodyPr wrap="square">
            <a:spAutoFit/>
          </a:bodyPr>
          <a:lstStyle/>
          <a:p>
            <a:pPr marL="0" indent="0" algn="ctr" rtl="1">
              <a:buNone/>
            </a:pPr>
            <a:r>
              <a:rPr lang="fa-IR"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ب</a:t>
            </a:r>
            <a:r>
              <a:rPr lang="ar-SA"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هداشت علوفه وانبارهاي خوراك دام</a:t>
            </a:r>
            <a:endParaRPr lang="en-US" sz="2800" dirty="0">
              <a:solidFill>
                <a:srgbClr val="FFC000"/>
              </a:solidFill>
              <a:cs typeface="B Mitra" panose="00000400000000000000" pitchFamily="2" charset="-78"/>
            </a:endParaRPr>
          </a:p>
        </p:txBody>
      </p:sp>
    </p:spTree>
    <p:extLst>
      <p:ext uri="{BB962C8B-B14F-4D97-AF65-F5344CB8AC3E}">
        <p14:creationId xmlns:p14="http://schemas.microsoft.com/office/powerpoint/2010/main" val="1737358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fallOve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9791C7D-ADB9-7D20-0FB1-01AC734CDA2A}"/>
              </a:ext>
            </a:extLst>
          </p:cNvPr>
          <p:cNvPicPr>
            <a:picLocks noChangeAspect="1"/>
          </p:cNvPicPr>
          <p:nvPr/>
        </p:nvPicPr>
        <p:blipFill rotWithShape="1">
          <a:blip r:embed="rId2"/>
          <a:srcRect t="14798" b="18229"/>
          <a:stretch/>
        </p:blipFill>
        <p:spPr>
          <a:xfrm>
            <a:off x="8591250" y="4162647"/>
            <a:ext cx="3600750" cy="2695353"/>
          </a:xfrm>
          <a:prstGeom prst="rect">
            <a:avLst/>
          </a:prstGeom>
        </p:spPr>
      </p:pic>
      <p:sp>
        <p:nvSpPr>
          <p:cNvPr id="2" name="Title 1">
            <a:extLst>
              <a:ext uri="{FF2B5EF4-FFF2-40B4-BE49-F238E27FC236}">
                <a16:creationId xmlns:a16="http://schemas.microsoft.com/office/drawing/2014/main" id="{CD1446A3-BAE6-FD2F-3B34-19555A8FD172}"/>
              </a:ext>
            </a:extLst>
          </p:cNvPr>
          <p:cNvSpPr>
            <a:spLocks noGrp="1"/>
          </p:cNvSpPr>
          <p:nvPr>
            <p:ph type="title"/>
          </p:nvPr>
        </p:nvSpPr>
        <p:spPr>
          <a:xfrm>
            <a:off x="4845132" y="720946"/>
            <a:ext cx="3645726" cy="1144588"/>
          </a:xfrm>
        </p:spPr>
        <p:txBody>
          <a:bodyPr>
            <a:normAutofit/>
            <a:scene3d>
              <a:camera prst="orthographicFront"/>
              <a:lightRig rig="soft" dir="t">
                <a:rot lat="0" lon="0" rev="15600000"/>
              </a:lightRig>
            </a:scene3d>
            <a:sp3d extrusionH="57150" prstMaterial="softEdge">
              <a:bevelT w="25400" h="38100"/>
            </a:sp3d>
          </a:bodyPr>
          <a:lstStyle/>
          <a:p>
            <a:pPr algn="ctr"/>
            <a:r>
              <a:rPr lang="fa-IR" sz="2800" b="1" dirty="0">
                <a:ln/>
                <a:solidFill>
                  <a:srgbClr val="FFC000"/>
                </a:solidFill>
                <a:cs typeface="B Mitra" panose="00000400000000000000" pitchFamily="2" charset="-78"/>
              </a:rPr>
              <a:t>ذرت علوفه‏ای و یونجه</a:t>
            </a:r>
          </a:p>
        </p:txBody>
      </p:sp>
      <p:sp>
        <p:nvSpPr>
          <p:cNvPr id="3" name="Content Placeholder 2">
            <a:extLst>
              <a:ext uri="{FF2B5EF4-FFF2-40B4-BE49-F238E27FC236}">
                <a16:creationId xmlns:a16="http://schemas.microsoft.com/office/drawing/2014/main" id="{6B043BC0-FA60-5945-7179-EECFC381E048}"/>
              </a:ext>
            </a:extLst>
          </p:cNvPr>
          <p:cNvSpPr>
            <a:spLocks noGrp="1"/>
          </p:cNvSpPr>
          <p:nvPr>
            <p:ph idx="1"/>
          </p:nvPr>
        </p:nvSpPr>
        <p:spPr>
          <a:xfrm>
            <a:off x="166255" y="2506662"/>
            <a:ext cx="11908787" cy="4351338"/>
          </a:xfrm>
          <a:solidFill>
            <a:schemeClr val="tx2">
              <a:lumMod val="20000"/>
              <a:lumOff val="80000"/>
            </a:schemeClr>
          </a:solidFill>
        </p:spPr>
        <p:txBody>
          <a:bodyPr>
            <a:normAutofit/>
          </a:bodyPr>
          <a:lstStyle/>
          <a:p>
            <a:pPr algn="r" rtl="1">
              <a:lnSpc>
                <a:spcPct val="150000"/>
              </a:lnSpc>
              <a:spcAft>
                <a:spcPts val="1200"/>
              </a:spcAft>
              <a:buClr>
                <a:srgbClr val="4B5125"/>
              </a:buClr>
              <a:buFont typeface="Wingdings" panose="05000000000000000000" pitchFamily="2" charset="2"/>
              <a:buChar char="ü"/>
            </a:pPr>
            <a:r>
              <a:rPr lang="fa-IR" sz="2400" dirty="0">
                <a:cs typeface="B Mitra" panose="00000400000000000000" pitchFamily="2" charset="-78"/>
              </a:rPr>
              <a:t>با توجه به اهمیت ذرت علوفه‏ای و یونجه در تغذیه دام، کنترل دقیق رطوبت و سایر </a:t>
            </a:r>
            <a:r>
              <a:rPr lang="fa-IR" sz="2400" dirty="0" err="1">
                <a:cs typeface="B Mitra" panose="00000400000000000000" pitchFamily="2" charset="-78"/>
              </a:rPr>
              <a:t>شاخصه‏های</a:t>
            </a:r>
            <a:r>
              <a:rPr lang="fa-IR" sz="2400" dirty="0">
                <a:cs typeface="B Mitra" panose="00000400000000000000" pitchFamily="2" charset="-78"/>
              </a:rPr>
              <a:t> آنها برای هر ماشین ورودی به دامداری الزامی است</a:t>
            </a:r>
          </a:p>
          <a:p>
            <a:pPr algn="r" rtl="1">
              <a:lnSpc>
                <a:spcPct val="150000"/>
              </a:lnSpc>
              <a:spcAft>
                <a:spcPts val="1200"/>
              </a:spcAft>
              <a:buClr>
                <a:srgbClr val="4B5125"/>
              </a:buClr>
              <a:buFont typeface="Wingdings" panose="05000000000000000000" pitchFamily="2" charset="2"/>
              <a:buChar char="ü"/>
            </a:pPr>
            <a:r>
              <a:rPr lang="fa-IR" sz="2400" dirty="0">
                <a:cs typeface="B Mitra" panose="00000400000000000000" pitchFamily="2" charset="-78"/>
              </a:rPr>
              <a:t>تهیه این اقلام از منابع شناخته شده و به خصوص کسب آگاهی از نحوه استفاده از سموم دفع آفات گیاهی و </a:t>
            </a:r>
            <a:r>
              <a:rPr lang="fa-IR" sz="2400" dirty="0" err="1">
                <a:cs typeface="B Mitra" panose="00000400000000000000" pitchFamily="2" charset="-78"/>
              </a:rPr>
              <a:t>کودهای</a:t>
            </a:r>
            <a:r>
              <a:rPr lang="fa-IR" sz="2400" dirty="0">
                <a:cs typeface="B Mitra" panose="00000400000000000000" pitchFamily="2" charset="-78"/>
              </a:rPr>
              <a:t> شیمیایی با هدف کنترل محتوای نیترات و نیتریت اهمیت فراوان دارد</a:t>
            </a:r>
          </a:p>
          <a:p>
            <a:pPr algn="r" rtl="1">
              <a:lnSpc>
                <a:spcPct val="150000"/>
              </a:lnSpc>
              <a:spcAft>
                <a:spcPts val="1200"/>
              </a:spcAft>
              <a:buClr>
                <a:srgbClr val="4B5125"/>
              </a:buClr>
              <a:buFont typeface="Wingdings" panose="05000000000000000000" pitchFamily="2" charset="2"/>
              <a:buChar char="ü"/>
            </a:pPr>
            <a:r>
              <a:rPr lang="fa-IR" sz="2400" dirty="0">
                <a:cs typeface="B Mitra" panose="00000400000000000000" pitchFamily="2" charset="-78"/>
              </a:rPr>
              <a:t>تا حد ممکن از استفاده از علوفه تر و همچنین علوفه برداشت شده از چراگاه گوسفندی پرهیز نمایید </a:t>
            </a:r>
          </a:p>
        </p:txBody>
      </p:sp>
      <p:pic>
        <p:nvPicPr>
          <p:cNvPr id="5" name="Picture 4">
            <a:extLst>
              <a:ext uri="{FF2B5EF4-FFF2-40B4-BE49-F238E27FC236}">
                <a16:creationId xmlns:a16="http://schemas.microsoft.com/office/drawing/2014/main" id="{DFB34988-0419-DE76-8A5E-B531AD814EE2}"/>
              </a:ext>
            </a:extLst>
          </p:cNvPr>
          <p:cNvPicPr>
            <a:picLocks noChangeAspect="1"/>
          </p:cNvPicPr>
          <p:nvPr/>
        </p:nvPicPr>
        <p:blipFill rotWithShape="1">
          <a:blip r:embed="rId3"/>
          <a:srcRect t="20345" b="17242"/>
          <a:stretch/>
        </p:blipFill>
        <p:spPr>
          <a:xfrm>
            <a:off x="0" y="4933507"/>
            <a:ext cx="3600750" cy="1924493"/>
          </a:xfrm>
          <a:prstGeom prst="rect">
            <a:avLst/>
          </a:prstGeom>
        </p:spPr>
      </p:pic>
    </p:spTree>
    <p:extLst>
      <p:ext uri="{BB962C8B-B14F-4D97-AF65-F5344CB8AC3E}">
        <p14:creationId xmlns:p14="http://schemas.microsoft.com/office/powerpoint/2010/main" val="295563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603500"/>
            <a:ext cx="9889098" cy="3416300"/>
          </a:xfrm>
          <a:solidFill>
            <a:schemeClr val="tx2">
              <a:lumMod val="20000"/>
              <a:lumOff val="80000"/>
            </a:schemeClr>
          </a:solidFill>
        </p:spPr>
        <p:txBody>
          <a:bodyPr>
            <a:normAutofit fontScale="92500"/>
          </a:bodyPr>
          <a:lstStyle/>
          <a:p>
            <a:pPr marL="0" indent="0" algn="just" rtl="1">
              <a:lnSpc>
                <a:spcPct val="150000"/>
              </a:lnSpc>
              <a:buNone/>
            </a:pPr>
            <a:r>
              <a:rPr lang="ar-SA"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دراغلب شرايط آب وهوايي،دوره هايي ازسال وجود دارد كه گياهان علوفه اي ومرتع ازرشد سريع برخوردار بوده ودردوره هايي اين رشد كم وياكلا متوقف مي گردد.اين بدين معني است كه دربعضي دوره ها،</a:t>
            </a:r>
            <a:r>
              <a:rPr lang="fa-IR"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 </a:t>
            </a:r>
            <a:r>
              <a:rPr lang="ar-SA"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مازاد توليد ودربعضي مواقع كمبود توليد وجود دارد</a:t>
            </a:r>
            <a:r>
              <a:rPr lang="fa-IR"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 </a:t>
            </a:r>
            <a:r>
              <a:rPr lang="ar-SA"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و</a:t>
            </a:r>
            <a:r>
              <a:rPr lang="fa-IR"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 </a:t>
            </a:r>
            <a:r>
              <a:rPr lang="ar-SA"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به عنوان يك اصل ضروري است كه اين مازاد به طريقي ذخيره شود تادرمواقع كمبود استفاده گردد</a:t>
            </a:r>
            <a:r>
              <a:rPr lang="fa-IR"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rPr>
              <a:t>.</a:t>
            </a:r>
            <a:endParaRPr lang="en-US" sz="2000" b="1" dirty="0">
              <a:solidFill>
                <a:schemeClr val="accent1"/>
              </a:solidFill>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pPr>
            <a:r>
              <a:rPr lang="ar-SA" sz="24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براي ذخيره علوفه ازدوروش زير استفاده مي شود</a:t>
            </a:r>
            <a:r>
              <a:rPr lang="fa-IR" sz="24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a:t>
            </a:r>
            <a:r>
              <a:rPr lang="ar-SA" sz="24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 </a:t>
            </a:r>
            <a:endParaRPr lang="en-US" sz="24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2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الف</a:t>
            </a:r>
            <a:r>
              <a:rPr lang="ar-SA" sz="22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-خشك كردن علوفه</a:t>
            </a:r>
            <a:r>
              <a:rPr lang="en-US" sz="22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a:t>
            </a:r>
            <a:r>
              <a:rPr lang="ar-SA" sz="2200" b="1"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خشك نكردن صحيح علوفه و</a:t>
            </a:r>
            <a:r>
              <a:rPr lang="fa-IR"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يا</a:t>
            </a:r>
            <a:r>
              <a:rPr lang="fa-IR"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انبار كردن نامناسب،</a:t>
            </a:r>
            <a:r>
              <a:rPr lang="fa-IR"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مشكلات زيادي را</a:t>
            </a:r>
            <a:r>
              <a:rPr lang="fa-IR"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بدنبال دارد</a:t>
            </a:r>
            <a:r>
              <a:rPr lang="fa-IR" sz="22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200" dirty="0">
                <a:solidFill>
                  <a:srgbClr val="000000"/>
                </a:solidFill>
                <a:ea typeface="Calibri" panose="020F0502020204030204" pitchFamily="34" charset="0"/>
                <a:cs typeface="B Mitra" panose="00000400000000000000" pitchFamily="2" charset="-78"/>
              </a:rPr>
              <a:t>خشك نكردن صحيح ويانفوذ باران به داخل انبار ذخيره علوفه سبب رشد قارچها وبيماريها ميشود</a:t>
            </a:r>
            <a:r>
              <a:rPr lang="fa-IR" sz="2200" dirty="0">
                <a:solidFill>
                  <a:srgbClr val="000000"/>
                </a:solidFill>
                <a:ea typeface="Calibri" panose="020F0502020204030204" pitchFamily="34" charset="0"/>
                <a:cs typeface="B Mitra" panose="00000400000000000000" pitchFamily="2" charset="-78"/>
              </a:rPr>
              <a:t>.</a:t>
            </a:r>
          </a:p>
          <a:p>
            <a:endParaRPr lang="en-US" dirty="0"/>
          </a:p>
        </p:txBody>
      </p:sp>
      <p:sp>
        <p:nvSpPr>
          <p:cNvPr id="5" name="Slide Number Placeholder 4"/>
          <p:cNvSpPr>
            <a:spLocks noGrp="1"/>
          </p:cNvSpPr>
          <p:nvPr>
            <p:ph type="sldNum" sz="quarter" idx="12"/>
          </p:nvPr>
        </p:nvSpPr>
        <p:spPr/>
        <p:txBody>
          <a:bodyPr/>
          <a:lstStyle/>
          <a:p>
            <a:fld id="{40DC7399-342C-441B-8831-CDA87B369D1A}" type="slidenum">
              <a:rPr lang="en-US" smtClean="0"/>
              <a:t>36</a:t>
            </a:fld>
            <a:endParaRPr lang="en-US"/>
          </a:p>
        </p:txBody>
      </p:sp>
      <p:sp>
        <p:nvSpPr>
          <p:cNvPr id="7" name="TextBox 6">
            <a:extLst>
              <a:ext uri="{FF2B5EF4-FFF2-40B4-BE49-F238E27FC236}">
                <a16:creationId xmlns:a16="http://schemas.microsoft.com/office/drawing/2014/main" id="{ADB6549E-C1C4-B60D-0335-2F028E6AF7F9}"/>
              </a:ext>
            </a:extLst>
          </p:cNvPr>
          <p:cNvSpPr txBox="1"/>
          <p:nvPr/>
        </p:nvSpPr>
        <p:spPr>
          <a:xfrm>
            <a:off x="3847605" y="1063416"/>
            <a:ext cx="5297383" cy="523220"/>
          </a:xfrm>
          <a:prstGeom prst="rect">
            <a:avLst/>
          </a:prstGeom>
          <a:noFill/>
        </p:spPr>
        <p:txBody>
          <a:bodyPr wrap="square">
            <a:spAutoFit/>
          </a:bodyPr>
          <a:lstStyle/>
          <a:p>
            <a:pPr marL="0" indent="0" algn="ctr" rtl="1">
              <a:buNone/>
            </a:pPr>
            <a:r>
              <a:rPr lang="fa-IR"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ب</a:t>
            </a:r>
            <a:r>
              <a:rPr lang="ar-SA"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هداشت علوفه وانبارهاي خوراك دام</a:t>
            </a:r>
            <a:endParaRPr lang="en-US" sz="2800" dirty="0">
              <a:solidFill>
                <a:srgbClr val="FFC000"/>
              </a:solidFill>
              <a:cs typeface="B Mitra" panose="00000400000000000000" pitchFamily="2" charset="-78"/>
            </a:endParaRPr>
          </a:p>
        </p:txBody>
      </p:sp>
    </p:spTree>
    <p:extLst>
      <p:ext uri="{BB962C8B-B14F-4D97-AF65-F5344CB8AC3E}">
        <p14:creationId xmlns:p14="http://schemas.microsoft.com/office/powerpoint/2010/main" val="2322591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016" y="2280062"/>
            <a:ext cx="11150929" cy="4476998"/>
          </a:xfrm>
          <a:solidFill>
            <a:schemeClr val="tx2">
              <a:lumMod val="20000"/>
              <a:lumOff val="80000"/>
            </a:schemeClr>
          </a:solidFill>
        </p:spPr>
        <p:txBody>
          <a:bodyPr>
            <a:normAutofit lnSpcReduction="10000"/>
          </a:bodyPr>
          <a:lstStyle/>
          <a:p>
            <a:pPr marL="0" indent="0" algn="just" rtl="1">
              <a:buNone/>
            </a:pPr>
            <a:r>
              <a:rPr lang="fa-IR" sz="2400" b="1" dirty="0">
                <a:solidFill>
                  <a:srgbClr val="FF0000"/>
                </a:solidFill>
                <a:ea typeface="Calibri" panose="020F0502020204030204" pitchFamily="34" charset="0"/>
                <a:cs typeface="B Mitra" panose="00000400000000000000" pitchFamily="2" charset="-78"/>
              </a:rPr>
              <a:t>ب- سیلو کردن:</a:t>
            </a: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1-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درزمان سيلو كردن بايد تمام هواي سيلو خارج شود.</a:t>
            </a: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چنانچه هواي سيلو خارج نشود وشرايط غير هوازي فراهم نگردد،هواي ورودي موجب تحريك وازدست رفتن ماده خشك سيلو ميشود.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2-</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سيلو كردن نامناسب سبب رشد قارچها مي شود،</a:t>
            </a: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بنابراين قسمتهاي سياه شده وكپك زده ذرتهاي سيلو شده راهرگز نبايد به مصرف دامها رسانيد.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3-</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زميني كه براي سيلو انتخاب ميشود بايد متناسب اين كار بوده وكاملا زهكشي شده وخشك باشد.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4-ک</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ف سيلو بايد شيب داربوده وبراي جلوگيري ازنفوذ رطوبت بهتر است دريچه هاي فلزي در كف ياديوارهاي سيلو نصب گردد.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5-</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درنقاطي كه سطح آب بالا است بايد سيلو راطوري ساخت كه ازكف زمين بلند ترباشد.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6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6-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براي پركردن سيلو واطمينان ازكوبيدن كامل مواد سيلويي بهتر است ازتراكتور همراه باغلطك استفاده شود.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endParaRPr lang="en-US" dirty="0"/>
          </a:p>
        </p:txBody>
      </p:sp>
      <p:sp>
        <p:nvSpPr>
          <p:cNvPr id="5" name="Slide Number Placeholder 4"/>
          <p:cNvSpPr>
            <a:spLocks noGrp="1"/>
          </p:cNvSpPr>
          <p:nvPr>
            <p:ph type="sldNum" sz="quarter" idx="12"/>
          </p:nvPr>
        </p:nvSpPr>
        <p:spPr/>
        <p:txBody>
          <a:bodyPr/>
          <a:lstStyle/>
          <a:p>
            <a:fld id="{40DC7399-342C-441B-8831-CDA87B369D1A}" type="slidenum">
              <a:rPr lang="en-US" smtClean="0"/>
              <a:t>37</a:t>
            </a:fld>
            <a:endParaRPr lang="en-US"/>
          </a:p>
        </p:txBody>
      </p:sp>
      <p:sp>
        <p:nvSpPr>
          <p:cNvPr id="6" name="TextBox 5">
            <a:extLst>
              <a:ext uri="{FF2B5EF4-FFF2-40B4-BE49-F238E27FC236}">
                <a16:creationId xmlns:a16="http://schemas.microsoft.com/office/drawing/2014/main" id="{6FEA3F5C-4584-2053-E54E-C73C844587CA}"/>
              </a:ext>
            </a:extLst>
          </p:cNvPr>
          <p:cNvSpPr txBox="1"/>
          <p:nvPr/>
        </p:nvSpPr>
        <p:spPr>
          <a:xfrm>
            <a:off x="3447308" y="1063416"/>
            <a:ext cx="5297383" cy="523220"/>
          </a:xfrm>
          <a:prstGeom prst="rect">
            <a:avLst/>
          </a:prstGeom>
          <a:noFill/>
        </p:spPr>
        <p:txBody>
          <a:bodyPr wrap="square">
            <a:spAutoFit/>
          </a:bodyPr>
          <a:lstStyle/>
          <a:p>
            <a:pPr marL="0" indent="0" algn="ctr" rtl="1">
              <a:buNone/>
            </a:pPr>
            <a:r>
              <a:rPr lang="fa-IR"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ب</a:t>
            </a:r>
            <a:r>
              <a:rPr lang="ar-SA"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هداشت علوفه وانبارهاي خوراك دام</a:t>
            </a:r>
            <a:endParaRPr lang="en-US" sz="2800" dirty="0">
              <a:solidFill>
                <a:srgbClr val="FFC000"/>
              </a:solidFill>
              <a:cs typeface="B Mitra" panose="00000400000000000000" pitchFamily="2" charset="-78"/>
            </a:endParaRPr>
          </a:p>
        </p:txBody>
      </p:sp>
    </p:spTree>
    <p:extLst>
      <p:ext uri="{BB962C8B-B14F-4D97-AF65-F5344CB8AC3E}">
        <p14:creationId xmlns:p14="http://schemas.microsoft.com/office/powerpoint/2010/main" val="3768896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506" y="2342242"/>
            <a:ext cx="11839699" cy="4515758"/>
          </a:xfrm>
          <a:solidFill>
            <a:schemeClr val="tx2">
              <a:lumMod val="20000"/>
              <a:lumOff val="80000"/>
            </a:schemeClr>
          </a:solidFill>
        </p:spPr>
        <p:txBody>
          <a:bodyPr>
            <a:noAutofit/>
          </a:bodyPr>
          <a:lstStyle/>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7-</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خالي كردن سيلو بايد طوري صورت گيرد كه ازورود هوا بداخل آن كه موجب فساد مواد سيلويي مي شود،جلوگيري گردد وهميشه به قدر احتياجات روزانه ازآن برداشت گردد.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8-</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درمورد انبارهاي خوراك دام،</a:t>
            </a: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تهويه درانبار بايد به خوبي انجام پذيرد كه جهت خنك كردن وپايين آوردن دماي انبار وهمچنين جهت كاهش رطوبت انبار مفيد است.</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9-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كف وديوارهاي انبار بايد فاقد درز بوده وقابل شستشو باشد.همچنين كف انبار بايد داراي شيب مناسب جهت جلوگيري ازتجمع آب باشد.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10-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باكشيدن توري روي فن ها وپنجره ها بايد مانع ورود گنجشك،كبوتر ويا هرپرنده وحشي به داخل انبار شد.ازورود حيواناتي مثل سگ وگربه بدرون انبار جلوگيري به عمل آيد.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11-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ازورود افراد متفرقه به انبار جلوگيري شود.</a:t>
            </a:r>
            <a:endPar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endParaRPr>
          </a:p>
          <a:p>
            <a:pPr marL="0" indent="0" algn="just" rtl="1">
              <a:lnSpc>
                <a:spcPct val="150000"/>
              </a:lnSpc>
              <a:buNone/>
            </a:pPr>
            <a:r>
              <a:rPr lang="fa-IR"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12- </a:t>
            </a:r>
            <a:r>
              <a:rPr lang="ar-SA" sz="2000" dirty="0">
                <a:solidFill>
                  <a:srgbClr val="000000"/>
                </a:solidFill>
                <a:latin typeface="Times New Roman" panose="02020603050405020304" pitchFamily="18" charset="0"/>
                <a:ea typeface="Times New Roman" panose="02020603050405020304" pitchFamily="18" charset="0"/>
                <a:cs typeface="B Mitra" panose="00000400000000000000" pitchFamily="2" charset="-78"/>
              </a:rPr>
              <a:t>از ورود وسايل نقليه متفرقه ووسيله هاي مورد استفاده دردامپروري بجز درمواقع لزوم خودداري به عمل آيد.</a:t>
            </a:r>
            <a:endParaRPr lang="en-US" sz="2000" dirty="0">
              <a:latin typeface="Times New Roman" panose="02020603050405020304" pitchFamily="18" charset="0"/>
              <a:ea typeface="Times New Roman" panose="02020603050405020304" pitchFamily="18" charset="0"/>
              <a:cs typeface="B Mitra" panose="00000400000000000000" pitchFamily="2" charset="-78"/>
            </a:endParaRPr>
          </a:p>
          <a:p>
            <a:endParaRPr lang="en-US" sz="2000" dirty="0">
              <a:cs typeface="B Mitra" panose="00000400000000000000" pitchFamily="2" charset="-78"/>
            </a:endParaRPr>
          </a:p>
        </p:txBody>
      </p:sp>
      <p:sp>
        <p:nvSpPr>
          <p:cNvPr id="5" name="Slide Number Placeholder 4"/>
          <p:cNvSpPr>
            <a:spLocks noGrp="1"/>
          </p:cNvSpPr>
          <p:nvPr>
            <p:ph type="sldNum" sz="quarter" idx="12"/>
          </p:nvPr>
        </p:nvSpPr>
        <p:spPr/>
        <p:txBody>
          <a:bodyPr/>
          <a:lstStyle/>
          <a:p>
            <a:fld id="{40DC7399-342C-441B-8831-CDA87B369D1A}" type="slidenum">
              <a:rPr lang="en-US" smtClean="0"/>
              <a:t>38</a:t>
            </a:fld>
            <a:endParaRPr lang="en-US"/>
          </a:p>
        </p:txBody>
      </p:sp>
      <p:sp>
        <p:nvSpPr>
          <p:cNvPr id="6" name="TextBox 5">
            <a:extLst>
              <a:ext uri="{FF2B5EF4-FFF2-40B4-BE49-F238E27FC236}">
                <a16:creationId xmlns:a16="http://schemas.microsoft.com/office/drawing/2014/main" id="{2F0894A7-E2F5-8EA5-10A4-59C2B21DBC42}"/>
              </a:ext>
            </a:extLst>
          </p:cNvPr>
          <p:cNvSpPr txBox="1"/>
          <p:nvPr/>
        </p:nvSpPr>
        <p:spPr>
          <a:xfrm>
            <a:off x="3325090" y="932787"/>
            <a:ext cx="5297383" cy="523220"/>
          </a:xfrm>
          <a:prstGeom prst="rect">
            <a:avLst/>
          </a:prstGeom>
          <a:noFill/>
        </p:spPr>
        <p:txBody>
          <a:bodyPr wrap="square">
            <a:spAutoFit/>
          </a:bodyPr>
          <a:lstStyle/>
          <a:p>
            <a:pPr marL="0" indent="0" algn="ctr" rtl="1">
              <a:buNone/>
            </a:pPr>
            <a:r>
              <a:rPr lang="fa-IR"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ب</a:t>
            </a:r>
            <a:r>
              <a:rPr lang="ar-SA"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هداشت علوفه وانبارهاي خوراك دام</a:t>
            </a:r>
            <a:endParaRPr lang="en-US" sz="2800" dirty="0">
              <a:solidFill>
                <a:srgbClr val="FFC000"/>
              </a:solidFill>
              <a:cs typeface="B Mitra" panose="00000400000000000000" pitchFamily="2" charset="-78"/>
            </a:endParaRPr>
          </a:p>
        </p:txBody>
      </p:sp>
    </p:spTree>
    <p:extLst>
      <p:ext uri="{BB962C8B-B14F-4D97-AF65-F5344CB8AC3E}">
        <p14:creationId xmlns:p14="http://schemas.microsoft.com/office/powerpoint/2010/main" val="457744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30BE-0F33-F322-12F0-32A8F3798F87}"/>
              </a:ext>
            </a:extLst>
          </p:cNvPr>
          <p:cNvSpPr>
            <a:spLocks noGrp="1"/>
          </p:cNvSpPr>
          <p:nvPr>
            <p:ph type="title"/>
          </p:nvPr>
        </p:nvSpPr>
        <p:spPr>
          <a:xfrm>
            <a:off x="736270" y="522516"/>
            <a:ext cx="9180097" cy="1033152"/>
          </a:xfrm>
        </p:spPr>
        <p:txBody>
          <a:bodyPr/>
          <a:lstStyle/>
          <a:p>
            <a:pPr algn="ctr"/>
            <a:r>
              <a:rPr lang="fa-IR" sz="2000" b="1" dirty="0">
                <a:solidFill>
                  <a:srgbClr val="FFC000"/>
                </a:solidFill>
                <a:effectLst/>
                <a:cs typeface="B Mitra" panose="00000400000000000000" pitchFamily="2" charset="-78"/>
              </a:rPr>
              <a:t/>
            </a:r>
            <a:br>
              <a:rPr lang="fa-IR" sz="2000" b="1" dirty="0">
                <a:solidFill>
                  <a:srgbClr val="FFC000"/>
                </a:solidFill>
                <a:effectLst/>
                <a:cs typeface="B Mitra" panose="00000400000000000000" pitchFamily="2" charset="-78"/>
              </a:rPr>
            </a:br>
            <a:r>
              <a:rPr lang="fa-IR" sz="2000" b="1" dirty="0">
                <a:solidFill>
                  <a:srgbClr val="FFC000"/>
                </a:solidFill>
                <a:effectLst/>
                <a:cs typeface="B Mitra" panose="00000400000000000000" pitchFamily="2" charset="-78"/>
              </a:rPr>
              <a:t/>
            </a:r>
            <a:br>
              <a:rPr lang="fa-IR" sz="2000" b="1" dirty="0">
                <a:solidFill>
                  <a:srgbClr val="FFC000"/>
                </a:solidFill>
                <a:effectLst/>
                <a:cs typeface="B Mitra" panose="00000400000000000000" pitchFamily="2" charset="-78"/>
              </a:rPr>
            </a:br>
            <a:r>
              <a:rPr lang="ar-SA" sz="2000" b="1" dirty="0">
                <a:solidFill>
                  <a:srgbClr val="FFC000"/>
                </a:solidFill>
                <a:effectLst/>
                <a:cs typeface="B Mitra" panose="00000400000000000000" pitchFamily="2" charset="-78"/>
              </a:rPr>
              <a:t>الزامات دامپزشکی و بهداشتی جهت خوراک دام در صورت واردات پودر ماهی، پستانداران دریایی، سخت پوستان و بی مهرگان به منطقه اتحادیه گمرکی و (یا) ترانزیت بین طرفین</a:t>
            </a:r>
            <a:r>
              <a:rPr lang="fa-IR" sz="3600" dirty="0">
                <a:solidFill>
                  <a:schemeClr val="tx1"/>
                </a:solidFill>
                <a:effectLst/>
              </a:rPr>
              <a:t/>
            </a:r>
            <a:br>
              <a:rPr lang="fa-IR" sz="3600" dirty="0">
                <a:solidFill>
                  <a:schemeClr val="tx1"/>
                </a:solidFill>
                <a:effectLst/>
              </a:rPr>
            </a:br>
            <a:endParaRPr lang="en-US" dirty="0"/>
          </a:p>
        </p:txBody>
      </p:sp>
      <p:graphicFrame>
        <p:nvGraphicFramePr>
          <p:cNvPr id="4" name="Content Placeholder 3">
            <a:extLst>
              <a:ext uri="{FF2B5EF4-FFF2-40B4-BE49-F238E27FC236}">
                <a16:creationId xmlns:a16="http://schemas.microsoft.com/office/drawing/2014/main" id="{BF59041E-C1E6-5773-3BD6-CD2903D793DE}"/>
              </a:ext>
            </a:extLst>
          </p:cNvPr>
          <p:cNvGraphicFramePr>
            <a:graphicFrameLocks noGrp="1"/>
          </p:cNvGraphicFramePr>
          <p:nvPr>
            <p:ph idx="1"/>
            <p:extLst>
              <p:ext uri="{D42A27DB-BD31-4B8C-83A1-F6EECF244321}">
                <p14:modId xmlns:p14="http://schemas.microsoft.com/office/powerpoint/2010/main" val="3355519030"/>
              </p:ext>
            </p:extLst>
          </p:nvPr>
        </p:nvGraphicFramePr>
        <p:xfrm>
          <a:off x="475012" y="1717312"/>
          <a:ext cx="10307784" cy="5010060"/>
        </p:xfrm>
        <a:graphic>
          <a:graphicData uri="http://schemas.openxmlformats.org/drawingml/2006/table">
            <a:tbl>
              <a:tblPr firstRow="1" firstCol="1" bandRow="1">
                <a:tableStyleId>{5C22544A-7EE6-4342-B048-85BDC9FD1C3A}</a:tableStyleId>
              </a:tblPr>
              <a:tblGrid>
                <a:gridCol w="5719024">
                  <a:extLst>
                    <a:ext uri="{9D8B030D-6E8A-4147-A177-3AD203B41FA5}">
                      <a16:colId xmlns:a16="http://schemas.microsoft.com/office/drawing/2014/main" val="3222260666"/>
                    </a:ext>
                  </a:extLst>
                </a:gridCol>
                <a:gridCol w="3656424">
                  <a:extLst>
                    <a:ext uri="{9D8B030D-6E8A-4147-A177-3AD203B41FA5}">
                      <a16:colId xmlns:a16="http://schemas.microsoft.com/office/drawing/2014/main" val="132307865"/>
                    </a:ext>
                  </a:extLst>
                </a:gridCol>
                <a:gridCol w="932336">
                  <a:extLst>
                    <a:ext uri="{9D8B030D-6E8A-4147-A177-3AD203B41FA5}">
                      <a16:colId xmlns:a16="http://schemas.microsoft.com/office/drawing/2014/main" val="2057111403"/>
                    </a:ext>
                  </a:extLst>
                </a:gridCol>
              </a:tblGrid>
              <a:tr h="544025">
                <a:tc rowSpan="2">
                  <a:txBody>
                    <a:bodyPr/>
                    <a:lstStyle/>
                    <a:p>
                      <a:pPr marL="0" marR="0" algn="r">
                        <a:spcBef>
                          <a:spcPts val="0"/>
                        </a:spcBef>
                        <a:spcAft>
                          <a:spcPts val="0"/>
                        </a:spcAft>
                      </a:pPr>
                      <a:endParaRPr lang="en-US" sz="1800" b="1" dirty="0">
                        <a:solidFill>
                          <a:srgbClr val="FF0000"/>
                        </a:solidFill>
                        <a:effectLst/>
                        <a:cs typeface="B Mitra" panose="00000400000000000000" pitchFamily="2" charset="-78"/>
                      </a:endParaRPr>
                    </a:p>
                    <a:p>
                      <a:pPr marL="0" marR="0" algn="r" rtl="1">
                        <a:spcBef>
                          <a:spcPts val="0"/>
                        </a:spcBef>
                        <a:spcAft>
                          <a:spcPts val="0"/>
                        </a:spcAft>
                      </a:pPr>
                      <a:r>
                        <a:rPr lang="ar-SA" sz="1800" b="1" dirty="0">
                          <a:solidFill>
                            <a:srgbClr val="FF0000"/>
                          </a:solidFill>
                          <a:effectLst/>
                          <a:cs typeface="B Mitra" panose="00000400000000000000" pitchFamily="2" charset="-78"/>
                        </a:rPr>
                        <a:t>مقدار</a:t>
                      </a:r>
                      <a:endParaRPr lang="en-US" sz="1800" b="1" dirty="0">
                        <a:solidFill>
                          <a:srgbClr val="FF0000"/>
                        </a:solidFill>
                        <a:effectLst/>
                        <a:latin typeface="Times New Roman" panose="02020603050405020304" pitchFamily="18" charset="0"/>
                        <a:ea typeface="Calibri" panose="020F0502020204030204" pitchFamily="34" charset="0"/>
                        <a:cs typeface="B Mitra" panose="00000400000000000000" pitchFamily="2" charset="-78"/>
                      </a:endParaRPr>
                    </a:p>
                  </a:txBody>
                  <a:tcPr marL="64056" marR="64056" marT="0" marB="0">
                    <a:solidFill>
                      <a:schemeClr val="bg2"/>
                    </a:solidFill>
                  </a:tcPr>
                </a:tc>
                <a:tc gridSpan="2">
                  <a:txBody>
                    <a:bodyPr/>
                    <a:lstStyle/>
                    <a:p>
                      <a:pPr marL="0" marR="0" algn="r" rtl="1">
                        <a:spcBef>
                          <a:spcPts val="0"/>
                        </a:spcBef>
                        <a:spcAft>
                          <a:spcPts val="0"/>
                        </a:spcAft>
                      </a:pPr>
                      <a:r>
                        <a:rPr lang="ar-SA" sz="1800" b="1" dirty="0">
                          <a:solidFill>
                            <a:srgbClr val="FF0000"/>
                          </a:solidFill>
                          <a:effectLst/>
                          <a:cs typeface="B Mitra" panose="00000400000000000000" pitchFamily="2" charset="-78"/>
                        </a:rPr>
                        <a:t>فصل 34</a:t>
                      </a:r>
                      <a:endParaRPr lang="en-US" sz="1800" b="1" dirty="0">
                        <a:solidFill>
                          <a:srgbClr val="FF0000"/>
                        </a:solidFill>
                        <a:effectLst/>
                        <a:cs typeface="B Mitra" panose="00000400000000000000" pitchFamily="2" charset="-78"/>
                      </a:endParaRPr>
                    </a:p>
                    <a:p>
                      <a:pPr marL="0" marR="0" algn="r" rtl="1">
                        <a:spcBef>
                          <a:spcPts val="0"/>
                        </a:spcBef>
                        <a:spcAft>
                          <a:spcPts val="0"/>
                        </a:spcAft>
                      </a:pPr>
                      <a:r>
                        <a:rPr lang="ar-SA" sz="1800" b="1" dirty="0">
                          <a:solidFill>
                            <a:srgbClr val="FF0000"/>
                          </a:solidFill>
                          <a:effectLst/>
                          <a:cs typeface="B Mitra" panose="00000400000000000000" pitchFamily="2" charset="-78"/>
                        </a:rPr>
                        <a:t> </a:t>
                      </a:r>
                      <a:endParaRPr lang="en-US" sz="1800" b="1" dirty="0">
                        <a:solidFill>
                          <a:srgbClr val="FF0000"/>
                        </a:solidFill>
                        <a:effectLst/>
                        <a:latin typeface="Times New Roman" panose="02020603050405020304" pitchFamily="18" charset="0"/>
                        <a:ea typeface="Calibri" panose="020F0502020204030204" pitchFamily="34" charset="0"/>
                        <a:cs typeface="B Mitra" panose="00000400000000000000" pitchFamily="2" charset="-78"/>
                      </a:endParaRPr>
                    </a:p>
                  </a:txBody>
                  <a:tcPr marL="64056" marR="64056" marT="0" marB="0">
                    <a:solidFill>
                      <a:schemeClr val="bg2"/>
                    </a:solidFill>
                  </a:tcPr>
                </a:tc>
                <a:tc hMerge="1">
                  <a:txBody>
                    <a:bodyPr/>
                    <a:lstStyle/>
                    <a:p>
                      <a:endParaRPr lang="en-US"/>
                    </a:p>
                  </a:txBody>
                  <a:tcPr/>
                </a:tc>
                <a:extLst>
                  <a:ext uri="{0D108BD9-81ED-4DB2-BD59-A6C34878D82A}">
                    <a16:rowId xmlns:a16="http://schemas.microsoft.com/office/drawing/2014/main" val="1849829822"/>
                  </a:ext>
                </a:extLst>
              </a:tr>
              <a:tr h="337020">
                <a:tc vMerge="1">
                  <a:txBody>
                    <a:bodyPr/>
                    <a:lstStyle/>
                    <a:p>
                      <a:endParaRPr lang="en-US"/>
                    </a:p>
                  </a:txBody>
                  <a:tcPr/>
                </a:tc>
                <a:tc>
                  <a:txBody>
                    <a:bodyPr/>
                    <a:lstStyle/>
                    <a:p>
                      <a:pPr marL="0" marR="0" algn="r" rtl="1">
                        <a:spcBef>
                          <a:spcPts val="0"/>
                        </a:spcBef>
                        <a:spcAft>
                          <a:spcPts val="0"/>
                        </a:spcAft>
                      </a:pPr>
                      <a:r>
                        <a:rPr lang="ar-SA" sz="1800" b="1" dirty="0">
                          <a:solidFill>
                            <a:srgbClr val="FF0000"/>
                          </a:solidFill>
                          <a:effectLst/>
                          <a:cs typeface="B Mitra" panose="00000400000000000000" pitchFamily="2" charset="-78"/>
                        </a:rPr>
                        <a:t>شاخص</a:t>
                      </a:r>
                      <a:endParaRPr lang="en-US" sz="1800" b="1" dirty="0">
                        <a:solidFill>
                          <a:srgbClr val="FF0000"/>
                        </a:solidFill>
                        <a:effectLst/>
                        <a:latin typeface="Times New Roman" panose="02020603050405020304" pitchFamily="18" charset="0"/>
                        <a:ea typeface="Calibri" panose="020F0502020204030204" pitchFamily="34" charset="0"/>
                        <a:cs typeface="B Mitra" panose="00000400000000000000" pitchFamily="2" charset="-78"/>
                      </a:endParaRPr>
                    </a:p>
                  </a:txBody>
                  <a:tcPr marL="64056" marR="64056" marT="0" marB="0">
                    <a:solidFill>
                      <a:schemeClr val="bg2"/>
                    </a:solidFill>
                  </a:tcPr>
                </a:tc>
                <a:tc>
                  <a:txBody>
                    <a:bodyPr/>
                    <a:lstStyle/>
                    <a:p>
                      <a:pPr marL="0" marR="0" algn="r" rtl="1">
                        <a:spcBef>
                          <a:spcPts val="0"/>
                        </a:spcBef>
                        <a:spcAft>
                          <a:spcPts val="0"/>
                        </a:spcAft>
                      </a:pPr>
                      <a:r>
                        <a:rPr lang="fa-IR" sz="1800" b="1" dirty="0">
                          <a:solidFill>
                            <a:srgbClr val="FF0000"/>
                          </a:solidFill>
                          <a:effectLst/>
                          <a:cs typeface="B Mitra" panose="00000400000000000000" pitchFamily="2" charset="-78"/>
                        </a:rPr>
                        <a:t>ردیف</a:t>
                      </a:r>
                      <a:endParaRPr lang="en-US" sz="1800" b="1" dirty="0">
                        <a:solidFill>
                          <a:srgbClr val="FF0000"/>
                        </a:solidFill>
                        <a:effectLst/>
                        <a:latin typeface="Times New Roman" panose="02020603050405020304" pitchFamily="18" charset="0"/>
                        <a:ea typeface="Calibri" panose="020F0502020204030204" pitchFamily="34" charset="0"/>
                        <a:cs typeface="B Mitra" panose="00000400000000000000" pitchFamily="2" charset="-78"/>
                      </a:endParaRPr>
                    </a:p>
                  </a:txBody>
                  <a:tcPr marL="64056" marR="64056" marT="0" marB="0">
                    <a:solidFill>
                      <a:schemeClr val="bg2"/>
                    </a:solidFill>
                  </a:tcPr>
                </a:tc>
                <a:extLst>
                  <a:ext uri="{0D108BD9-81ED-4DB2-BD59-A6C34878D82A}">
                    <a16:rowId xmlns:a16="http://schemas.microsoft.com/office/drawing/2014/main" val="3752411008"/>
                  </a:ext>
                </a:extLst>
              </a:tr>
              <a:tr h="257775">
                <a:tc>
                  <a:txBody>
                    <a:bodyPr/>
                    <a:lstStyle/>
                    <a:p>
                      <a:pPr marL="0" marR="0" algn="r" rtl="1">
                        <a:spcBef>
                          <a:spcPts val="0"/>
                        </a:spcBef>
                        <a:spcAft>
                          <a:spcPts val="0"/>
                        </a:spcAft>
                      </a:pPr>
                      <a:r>
                        <a:rPr lang="ar-SA" sz="1600" b="1">
                          <a:solidFill>
                            <a:schemeClr val="tx1"/>
                          </a:solidFill>
                          <a:effectLst/>
                        </a:rPr>
                        <a:t>کمتر از 500 هزار واحد</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شمارش کلی باکتری ها</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723925392"/>
                  </a:ext>
                </a:extLst>
              </a:tr>
              <a:tr h="257775">
                <a:tc>
                  <a:txBody>
                    <a:bodyPr/>
                    <a:lstStyle/>
                    <a:p>
                      <a:pPr marL="0" marR="0" algn="r" rtl="1">
                        <a:spcBef>
                          <a:spcPts val="0"/>
                        </a:spcBef>
                        <a:spcAft>
                          <a:spcPts val="0"/>
                        </a:spcAft>
                      </a:pPr>
                      <a:r>
                        <a:rPr lang="ar-SA" sz="1600" b="1">
                          <a:solidFill>
                            <a:schemeClr val="tx1"/>
                          </a:solidFill>
                          <a:effectLst/>
                        </a:rPr>
                        <a:t>مجاز نیست</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میکروفلور بیماری زا</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2</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2067443472"/>
                  </a:ext>
                </a:extLst>
              </a:tr>
              <a:tr h="257775">
                <a:tc>
                  <a:txBody>
                    <a:bodyPr/>
                    <a:lstStyle/>
                    <a:p>
                      <a:pPr marL="0" marR="0" algn="r" rtl="1">
                        <a:spcBef>
                          <a:spcPts val="0"/>
                        </a:spcBef>
                        <a:spcAft>
                          <a:spcPts val="0"/>
                        </a:spcAft>
                      </a:pPr>
                      <a:r>
                        <a:rPr lang="ar-SA" sz="1600" b="1" dirty="0">
                          <a:solidFill>
                            <a:schemeClr val="tx1"/>
                          </a:solidFill>
                          <a:effectLst/>
                        </a:rPr>
                        <a:t>مجاز نیست</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میزان سالمونلا در 25 گرم از محصول</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3</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3948732275"/>
                  </a:ext>
                </a:extLst>
              </a:tr>
              <a:tr h="257775">
                <a:tc>
                  <a:txBody>
                    <a:bodyPr/>
                    <a:lstStyle/>
                    <a:p>
                      <a:pPr marL="0" marR="0" algn="r" rtl="1">
                        <a:spcBef>
                          <a:spcPts val="0"/>
                        </a:spcBef>
                        <a:spcAft>
                          <a:spcPts val="0"/>
                        </a:spcAft>
                      </a:pPr>
                      <a:r>
                        <a:rPr lang="ar-SA" sz="1600" b="1">
                          <a:solidFill>
                            <a:schemeClr val="tx1"/>
                          </a:solidFill>
                          <a:effectLst/>
                        </a:rPr>
                        <a:t>مجاز نیست</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en-US" sz="1600" b="1" dirty="0">
                          <a:solidFill>
                            <a:schemeClr val="tx1"/>
                          </a:solidFill>
                          <a:effectLst/>
                        </a:rPr>
                        <a:t>E.coli</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4</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359569185"/>
                  </a:ext>
                </a:extLst>
              </a:tr>
              <a:tr h="257775">
                <a:tc>
                  <a:txBody>
                    <a:bodyPr/>
                    <a:lstStyle/>
                    <a:p>
                      <a:pPr marL="0" marR="0" algn="r" rtl="1">
                        <a:spcBef>
                          <a:spcPts val="0"/>
                        </a:spcBef>
                        <a:spcAft>
                          <a:spcPts val="0"/>
                        </a:spcAft>
                      </a:pPr>
                      <a:r>
                        <a:rPr lang="ar-SA" sz="1600" b="1">
                          <a:solidFill>
                            <a:schemeClr val="tx1"/>
                          </a:solidFill>
                          <a:effectLst/>
                        </a:rPr>
                        <a:t>کمتر از 0.1 درصد در ید</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fa-IR" sz="1600" b="1" dirty="0">
                          <a:solidFill>
                            <a:schemeClr val="tx1"/>
                          </a:solidFill>
                          <a:effectLst/>
                        </a:rPr>
                        <a:t>پراکسید ها</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fa-IR" sz="1600" b="1" dirty="0">
                          <a:solidFill>
                            <a:schemeClr val="tx1"/>
                          </a:solidFill>
                          <a:effectLst/>
                        </a:rPr>
                        <a:t>5</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1348535587"/>
                  </a:ext>
                </a:extLst>
              </a:tr>
              <a:tr h="257775">
                <a:tc>
                  <a:txBody>
                    <a:bodyPr/>
                    <a:lstStyle/>
                    <a:p>
                      <a:pPr marL="0" marR="0" algn="r" rtl="1">
                        <a:spcBef>
                          <a:spcPts val="0"/>
                        </a:spcBef>
                        <a:spcAft>
                          <a:spcPts val="0"/>
                        </a:spcAft>
                      </a:pPr>
                      <a:r>
                        <a:rPr lang="ar-SA" sz="1600" b="1">
                          <a:solidFill>
                            <a:schemeClr val="tx1"/>
                          </a:solidFill>
                          <a:effectLst/>
                        </a:rPr>
                        <a:t>مجاز نیست</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آلدرین</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6</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4159208522"/>
                  </a:ext>
                </a:extLst>
              </a:tr>
              <a:tr h="257775">
                <a:tc>
                  <a:txBody>
                    <a:bodyPr/>
                    <a:lstStyle/>
                    <a:p>
                      <a:pPr marL="0" marR="0" algn="r" rtl="1">
                        <a:spcBef>
                          <a:spcPts val="0"/>
                        </a:spcBef>
                        <a:spcAft>
                          <a:spcPts val="0"/>
                        </a:spcAft>
                        <a:tabLst>
                          <a:tab pos="1384300" algn="r"/>
                        </a:tabLst>
                      </a:pPr>
                      <a:r>
                        <a:rPr lang="fa-IR" sz="1600" b="1">
                          <a:solidFill>
                            <a:schemeClr val="tx1"/>
                          </a:solidFill>
                          <a:effectLst/>
                        </a:rPr>
                        <a:t>0.2</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en-US" sz="1600" b="1" dirty="0" err="1">
                          <a:solidFill>
                            <a:schemeClr val="tx1"/>
                          </a:solidFill>
                          <a:effectLst/>
                        </a:rPr>
                        <a:t>GTsHG</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7</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2588622129"/>
                  </a:ext>
                </a:extLst>
              </a:tr>
              <a:tr h="257775">
                <a:tc>
                  <a:txBody>
                    <a:bodyPr/>
                    <a:lstStyle/>
                    <a:p>
                      <a:pPr marL="0" marR="0" algn="r" rtl="1">
                        <a:spcBef>
                          <a:spcPts val="0"/>
                        </a:spcBef>
                        <a:spcAft>
                          <a:spcPts val="0"/>
                        </a:spcAft>
                      </a:pPr>
                      <a:r>
                        <a:rPr lang="ar-SA" sz="1600" b="1">
                          <a:solidFill>
                            <a:schemeClr val="tx1"/>
                          </a:solidFill>
                          <a:effectLst/>
                        </a:rPr>
                        <a:t>مجاز نیست</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en-US" sz="1600" b="1" dirty="0">
                          <a:solidFill>
                            <a:schemeClr val="tx1"/>
                          </a:solidFill>
                          <a:effectLst/>
                        </a:rPr>
                        <a:t>DDT</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8</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2783505601"/>
                  </a:ext>
                </a:extLst>
              </a:tr>
              <a:tr h="257775">
                <a:tc>
                  <a:txBody>
                    <a:bodyPr/>
                    <a:lstStyle/>
                    <a:p>
                      <a:pPr marL="0" marR="0" algn="r" rtl="1">
                        <a:spcBef>
                          <a:spcPts val="0"/>
                        </a:spcBef>
                        <a:spcAft>
                          <a:spcPts val="0"/>
                        </a:spcAft>
                      </a:pPr>
                      <a:r>
                        <a:rPr lang="ar-SA" sz="1600" b="1" dirty="0">
                          <a:solidFill>
                            <a:schemeClr val="tx1"/>
                          </a:solidFill>
                          <a:effectLst/>
                        </a:rPr>
                        <a:t>مجاز نیست</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en-US" sz="1600" b="1">
                          <a:solidFill>
                            <a:schemeClr val="tx1"/>
                          </a:solidFill>
                          <a:effectLst/>
                        </a:rPr>
                        <a:t>Geptokhlor</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9</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1677649677"/>
                  </a:ext>
                </a:extLst>
              </a:tr>
              <a:tr h="257775">
                <a:tc>
                  <a:txBody>
                    <a:bodyPr/>
                    <a:lstStyle/>
                    <a:p>
                      <a:pPr marL="0" marR="0" algn="r" rtl="1">
                        <a:spcBef>
                          <a:spcPts val="0"/>
                        </a:spcBef>
                        <a:spcAft>
                          <a:spcPts val="0"/>
                        </a:spcAft>
                      </a:pPr>
                      <a:r>
                        <a:rPr lang="fa-IR" sz="1600" b="1">
                          <a:solidFill>
                            <a:schemeClr val="tx1"/>
                          </a:solidFill>
                          <a:effectLst/>
                        </a:rPr>
                        <a:t>0.5</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fa-IR" sz="1600" b="1">
                          <a:solidFill>
                            <a:schemeClr val="tx1"/>
                          </a:solidFill>
                          <a:effectLst/>
                        </a:rPr>
                        <a:t>سرب</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fa-IR" sz="1600" b="1">
                          <a:solidFill>
                            <a:schemeClr val="tx1"/>
                          </a:solidFill>
                          <a:effectLst/>
                        </a:rPr>
                        <a:t>10</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570033243"/>
                  </a:ext>
                </a:extLst>
              </a:tr>
              <a:tr h="257775">
                <a:tc>
                  <a:txBody>
                    <a:bodyPr/>
                    <a:lstStyle/>
                    <a:p>
                      <a:pPr marL="0" marR="0" algn="r" rtl="1">
                        <a:spcBef>
                          <a:spcPts val="0"/>
                        </a:spcBef>
                        <a:spcAft>
                          <a:spcPts val="0"/>
                        </a:spcAft>
                      </a:pPr>
                      <a:r>
                        <a:rPr lang="fa-IR" sz="1600" b="1">
                          <a:solidFill>
                            <a:schemeClr val="tx1"/>
                          </a:solidFill>
                          <a:effectLst/>
                        </a:rPr>
                        <a:t>1</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کادمیوم</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11</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418776487"/>
                  </a:ext>
                </a:extLst>
              </a:tr>
              <a:tr h="257775">
                <a:tc>
                  <a:txBody>
                    <a:bodyPr/>
                    <a:lstStyle/>
                    <a:p>
                      <a:pPr marL="0" marR="0" algn="r" rtl="1">
                        <a:spcBef>
                          <a:spcPts val="0"/>
                        </a:spcBef>
                        <a:spcAft>
                          <a:spcPts val="0"/>
                        </a:spcAft>
                      </a:pPr>
                      <a:r>
                        <a:rPr lang="fa-IR" sz="1600" b="1">
                          <a:solidFill>
                            <a:schemeClr val="tx1"/>
                          </a:solidFill>
                          <a:effectLst/>
                        </a:rPr>
                        <a:t>0.5</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جیوه</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12</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4231405809"/>
                  </a:ext>
                </a:extLst>
              </a:tr>
              <a:tr h="257775">
                <a:tc>
                  <a:txBody>
                    <a:bodyPr/>
                    <a:lstStyle/>
                    <a:p>
                      <a:pPr marL="0" marR="0" algn="r" rtl="1">
                        <a:spcBef>
                          <a:spcPts val="0"/>
                        </a:spcBef>
                        <a:spcAft>
                          <a:spcPts val="0"/>
                        </a:spcAft>
                      </a:pPr>
                      <a:r>
                        <a:rPr lang="fa-IR" sz="1600" b="1">
                          <a:solidFill>
                            <a:schemeClr val="tx1"/>
                          </a:solidFill>
                          <a:effectLst/>
                        </a:rPr>
                        <a:t>2</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آرسنیک</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13</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341879653"/>
                  </a:ext>
                </a:extLst>
              </a:tr>
              <a:tr h="257775">
                <a:tc>
                  <a:txBody>
                    <a:bodyPr/>
                    <a:lstStyle/>
                    <a:p>
                      <a:pPr marL="0" marR="0" algn="r" rtl="1">
                        <a:spcBef>
                          <a:spcPts val="0"/>
                        </a:spcBef>
                        <a:spcAft>
                          <a:spcPts val="0"/>
                        </a:spcAft>
                      </a:pPr>
                      <a:r>
                        <a:rPr lang="ar-SA" sz="1600" b="1">
                          <a:solidFill>
                            <a:schemeClr val="tx1"/>
                          </a:solidFill>
                          <a:effectLst/>
                        </a:rPr>
                        <a:t>کمتر از 1.62&lt;&gt; 10(8) کوری /  </a:t>
                      </a:r>
                      <a:r>
                        <a:rPr lang="en-US" sz="1600" b="1">
                          <a:solidFill>
                            <a:schemeClr val="tx1"/>
                          </a:solidFill>
                          <a:effectLst/>
                        </a:rPr>
                        <a:t>kg</a:t>
                      </a:r>
                      <a:r>
                        <a:rPr lang="ar-SA" sz="1600" b="1">
                          <a:solidFill>
                            <a:schemeClr val="tx1"/>
                          </a:solidFill>
                          <a:effectLst/>
                        </a:rPr>
                        <a:t>(600 بکورل)</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میزان سزیم 134و 137</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14</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4229086100"/>
                  </a:ext>
                </a:extLst>
              </a:tr>
              <a:tr h="257775">
                <a:tc>
                  <a:txBody>
                    <a:bodyPr/>
                    <a:lstStyle/>
                    <a:p>
                      <a:pPr marL="0" marR="0" algn="r" rtl="1">
                        <a:spcBef>
                          <a:spcPts val="0"/>
                        </a:spcBef>
                        <a:spcAft>
                          <a:spcPts val="0"/>
                        </a:spcAft>
                      </a:pPr>
                      <a:r>
                        <a:rPr lang="fa-IR" sz="1600" b="1">
                          <a:solidFill>
                            <a:schemeClr val="tx1"/>
                          </a:solidFill>
                          <a:effectLst/>
                        </a:rPr>
                        <a:t>80</a:t>
                      </a:r>
                      <a:r>
                        <a:rPr lang="en-US" sz="1600" b="1">
                          <a:solidFill>
                            <a:schemeClr val="tx1"/>
                          </a:solidFill>
                          <a:effectLst/>
                        </a:rPr>
                        <a:t>mg/kg</a:t>
                      </a:r>
                      <a:r>
                        <a:rPr lang="fa-IR" sz="1600" b="1">
                          <a:solidFill>
                            <a:schemeClr val="tx1"/>
                          </a:solidFill>
                          <a:effectLst/>
                        </a:rPr>
                        <a:t>  کمتر از</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a:solidFill>
                            <a:schemeClr val="tx1"/>
                          </a:solidFill>
                          <a:effectLst/>
                        </a:rPr>
                        <a:t>مس</a:t>
                      </a:r>
                      <a:endParaRPr lang="en-US" sz="1600" b="1">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15</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3317373685"/>
                  </a:ext>
                </a:extLst>
              </a:tr>
              <a:tr h="257775">
                <a:tc>
                  <a:txBody>
                    <a:bodyPr/>
                    <a:lstStyle/>
                    <a:p>
                      <a:pPr marL="0" marR="0" algn="r" rtl="1">
                        <a:spcBef>
                          <a:spcPts val="0"/>
                        </a:spcBef>
                        <a:spcAft>
                          <a:spcPts val="0"/>
                        </a:spcAft>
                      </a:pPr>
                      <a:r>
                        <a:rPr lang="fa-IR" sz="1600" b="1" dirty="0">
                          <a:solidFill>
                            <a:schemeClr val="tx1"/>
                          </a:solidFill>
                          <a:effectLst/>
                        </a:rPr>
                        <a:t>100</a:t>
                      </a:r>
                      <a:r>
                        <a:rPr lang="en-US" sz="1600" b="1" dirty="0">
                          <a:solidFill>
                            <a:schemeClr val="tx1"/>
                          </a:solidFill>
                          <a:effectLst/>
                        </a:rPr>
                        <a:t>mg/kg</a:t>
                      </a:r>
                      <a:r>
                        <a:rPr lang="fa-IR" sz="1600" b="1" dirty="0">
                          <a:solidFill>
                            <a:schemeClr val="tx1"/>
                          </a:solidFill>
                          <a:effectLst/>
                        </a:rPr>
                        <a:t>  کمتر از</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روی</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tc>
                  <a:txBody>
                    <a:bodyPr/>
                    <a:lstStyle/>
                    <a:p>
                      <a:pPr marL="0" marR="0" algn="r" rtl="1">
                        <a:spcBef>
                          <a:spcPts val="0"/>
                        </a:spcBef>
                        <a:spcAft>
                          <a:spcPts val="0"/>
                        </a:spcAft>
                      </a:pPr>
                      <a:r>
                        <a:rPr lang="ar-SA" sz="1600" b="1" dirty="0">
                          <a:solidFill>
                            <a:schemeClr val="tx1"/>
                          </a:solidFill>
                          <a:effectLst/>
                        </a:rPr>
                        <a:t>16</a:t>
                      </a:r>
                      <a:endParaRPr lang="en-US" sz="16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4056" marR="64056" marT="0" marB="0">
                    <a:solidFill>
                      <a:schemeClr val="accent2">
                        <a:lumMod val="20000"/>
                        <a:lumOff val="80000"/>
                      </a:schemeClr>
                    </a:solidFill>
                  </a:tcPr>
                </a:tc>
                <a:extLst>
                  <a:ext uri="{0D108BD9-81ED-4DB2-BD59-A6C34878D82A}">
                    <a16:rowId xmlns:a16="http://schemas.microsoft.com/office/drawing/2014/main" val="1040412520"/>
                  </a:ext>
                </a:extLst>
              </a:tr>
            </a:tbl>
          </a:graphicData>
        </a:graphic>
      </p:graphicFrame>
      <p:sp>
        <p:nvSpPr>
          <p:cNvPr id="5" name="Slide Number Placeholder 4">
            <a:extLst>
              <a:ext uri="{FF2B5EF4-FFF2-40B4-BE49-F238E27FC236}">
                <a16:creationId xmlns:a16="http://schemas.microsoft.com/office/drawing/2014/main" id="{D42CAB47-A63D-FB01-97F7-43F2095D68A8}"/>
              </a:ext>
            </a:extLst>
          </p:cNvPr>
          <p:cNvSpPr>
            <a:spLocks noGrp="1"/>
          </p:cNvSpPr>
          <p:nvPr>
            <p:ph type="sldNum" sz="quarter" idx="12"/>
          </p:nvPr>
        </p:nvSpPr>
        <p:spPr/>
        <p:txBody>
          <a:bodyPr/>
          <a:lstStyle/>
          <a:p>
            <a:fld id="{40DC7399-342C-441B-8831-CDA87B369D1A}" type="slidenum">
              <a:rPr lang="en-US" smtClean="0"/>
              <a:t>39</a:t>
            </a:fld>
            <a:endParaRPr lang="en-US" dirty="0"/>
          </a:p>
        </p:txBody>
      </p:sp>
    </p:spTree>
    <p:extLst>
      <p:ext uri="{BB962C8B-B14F-4D97-AF65-F5344CB8AC3E}">
        <p14:creationId xmlns:p14="http://schemas.microsoft.com/office/powerpoint/2010/main" val="4140703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rgbClr val="FFC000"/>
                </a:solidFill>
              </a:rPr>
              <a:t>الزامات بهداشتی خوراک دام و تاثیر آن ها در کیفیت شیرتولیدی در  دامداری ها</a:t>
            </a:r>
            <a:endParaRPr lang="en-US" dirty="0"/>
          </a:p>
        </p:txBody>
      </p:sp>
      <p:sp>
        <p:nvSpPr>
          <p:cNvPr id="3" name="Content Placeholder 2"/>
          <p:cNvSpPr>
            <a:spLocks noGrp="1"/>
          </p:cNvSpPr>
          <p:nvPr>
            <p:ph idx="1"/>
          </p:nvPr>
        </p:nvSpPr>
        <p:spPr>
          <a:solidFill>
            <a:schemeClr val="tx2">
              <a:lumMod val="40000"/>
              <a:lumOff val="60000"/>
            </a:schemeClr>
          </a:solidFill>
        </p:spPr>
        <p:txBody>
          <a:bodyPr/>
          <a:lstStyle/>
          <a:p>
            <a:pPr algn="r" rtl="1"/>
            <a:r>
              <a:rPr lang="fa-IR" b="1" dirty="0" smtClean="0"/>
              <a:t>براساس بند 5 دستورالعمل 72708 مورخ 1393/10/8 جهت  </a:t>
            </a:r>
            <a:r>
              <a:rPr lang="fa-IR" b="1" dirty="0"/>
              <a:t>كنترل بهداشتي خوراك در مراكز تكثير، پرورش و نگهداري دام ، طيور و </a:t>
            </a:r>
            <a:r>
              <a:rPr lang="fa-IR" b="1" dirty="0" smtClean="0"/>
              <a:t>آبزيان:</a:t>
            </a:r>
            <a:endParaRPr lang="en-US" dirty="0"/>
          </a:p>
          <a:p>
            <a:pPr algn="r" rtl="1"/>
            <a:r>
              <a:rPr lang="ar-SA" dirty="0"/>
              <a:t>1-5. از مراكز تكثير، پرورش و نگهداري دام ، طيور و آبزيان  بايد حداقل دو نوبت در سال بازديد و ضمن تكميل فرم هاي </a:t>
            </a:r>
            <a:r>
              <a:rPr lang="ar-SA" dirty="0" smtClean="0"/>
              <a:t>مربوطه</a:t>
            </a:r>
            <a:r>
              <a:rPr lang="fa-IR" dirty="0" smtClean="0"/>
              <a:t> </a:t>
            </a:r>
            <a:r>
              <a:rPr lang="ar-SA" dirty="0" smtClean="0"/>
              <a:t>، </a:t>
            </a:r>
            <a:r>
              <a:rPr lang="ar-SA" dirty="0"/>
              <a:t>از شيوه تغذيه دام،طيور و آبزيان در مراكز مذكور ، بازرسي و نواقص به واحدها بصورت رسمی از طریق نامه اعلام و رفع آن ها طي برنامه زمانبندي ارائه شده توسط آن اداره كل پيگيري شود.</a:t>
            </a:r>
            <a:endParaRPr lang="en-US" b="1" dirty="0"/>
          </a:p>
          <a:p>
            <a:pPr algn="r" rtl="1"/>
            <a:r>
              <a:rPr lang="fa-IR" b="1" dirty="0" smtClean="0"/>
              <a:t>براساس تبصره </a:t>
            </a:r>
            <a:r>
              <a:rPr lang="fa-IR" b="1" dirty="0"/>
              <a:t>:</a:t>
            </a:r>
            <a:r>
              <a:rPr lang="fa-IR" dirty="0"/>
              <a:t> استفاده و عرضه مواد اوليه و خوراك آماده دام،طيور و آبزيان غير مجاز ( بدون هويت ، قاچاق ، تاريخ گذشته و.... ) در مراكز تكثير،پرورش و نگهداري دام،طيور و آبزيان ممنوع بوده و در صورت مشاهده،كالاهاي غيرمجاز ضبط و به مراجع قضايي جهت تصميم گيري معرفي گردند.</a:t>
            </a:r>
            <a:endParaRPr lang="en-US" dirty="0"/>
          </a:p>
          <a:p>
            <a:pPr algn="r" rtl="1"/>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C7399-342C-441B-8831-CDA87B369D1A}" type="slidenum">
              <a:rPr lang="en-US" smtClean="0"/>
              <a:t>4</a:t>
            </a:fld>
            <a:endParaRPr lang="en-US"/>
          </a:p>
        </p:txBody>
      </p:sp>
    </p:spTree>
    <p:extLst>
      <p:ext uri="{BB962C8B-B14F-4D97-AF65-F5344CB8AC3E}">
        <p14:creationId xmlns:p14="http://schemas.microsoft.com/office/powerpoint/2010/main" val="1024963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250FF22-47A5-7916-B591-A0A119A209D6}"/>
              </a:ext>
            </a:extLst>
          </p:cNvPr>
          <p:cNvGraphicFramePr>
            <a:graphicFrameLocks noGrp="1"/>
          </p:cNvGraphicFramePr>
          <p:nvPr>
            <p:extLst>
              <p:ext uri="{D42A27DB-BD31-4B8C-83A1-F6EECF244321}">
                <p14:modId xmlns:p14="http://schemas.microsoft.com/office/powerpoint/2010/main" val="1312772702"/>
              </p:ext>
            </p:extLst>
          </p:nvPr>
        </p:nvGraphicFramePr>
        <p:xfrm>
          <a:off x="213755" y="136841"/>
          <a:ext cx="9690265" cy="6721159"/>
        </p:xfrm>
        <a:graphic>
          <a:graphicData uri="http://schemas.openxmlformats.org/drawingml/2006/table">
            <a:tbl>
              <a:tblPr firstRow="1" firstCol="1" bandRow="1"/>
              <a:tblGrid>
                <a:gridCol w="815069">
                  <a:extLst>
                    <a:ext uri="{9D8B030D-6E8A-4147-A177-3AD203B41FA5}">
                      <a16:colId xmlns:a16="http://schemas.microsoft.com/office/drawing/2014/main" val="940709450"/>
                    </a:ext>
                  </a:extLst>
                </a:gridCol>
                <a:gridCol w="815069">
                  <a:extLst>
                    <a:ext uri="{9D8B030D-6E8A-4147-A177-3AD203B41FA5}">
                      <a16:colId xmlns:a16="http://schemas.microsoft.com/office/drawing/2014/main" val="1648185566"/>
                    </a:ext>
                  </a:extLst>
                </a:gridCol>
                <a:gridCol w="724504">
                  <a:extLst>
                    <a:ext uri="{9D8B030D-6E8A-4147-A177-3AD203B41FA5}">
                      <a16:colId xmlns:a16="http://schemas.microsoft.com/office/drawing/2014/main" val="3564054796"/>
                    </a:ext>
                  </a:extLst>
                </a:gridCol>
                <a:gridCol w="724504">
                  <a:extLst>
                    <a:ext uri="{9D8B030D-6E8A-4147-A177-3AD203B41FA5}">
                      <a16:colId xmlns:a16="http://schemas.microsoft.com/office/drawing/2014/main" val="2480030472"/>
                    </a:ext>
                  </a:extLst>
                </a:gridCol>
                <a:gridCol w="905633">
                  <a:extLst>
                    <a:ext uri="{9D8B030D-6E8A-4147-A177-3AD203B41FA5}">
                      <a16:colId xmlns:a16="http://schemas.microsoft.com/office/drawing/2014/main" val="1620156468"/>
                    </a:ext>
                  </a:extLst>
                </a:gridCol>
                <a:gridCol w="905633">
                  <a:extLst>
                    <a:ext uri="{9D8B030D-6E8A-4147-A177-3AD203B41FA5}">
                      <a16:colId xmlns:a16="http://schemas.microsoft.com/office/drawing/2014/main" val="3380323143"/>
                    </a:ext>
                  </a:extLst>
                </a:gridCol>
                <a:gridCol w="815069">
                  <a:extLst>
                    <a:ext uri="{9D8B030D-6E8A-4147-A177-3AD203B41FA5}">
                      <a16:colId xmlns:a16="http://schemas.microsoft.com/office/drawing/2014/main" val="3500343452"/>
                    </a:ext>
                  </a:extLst>
                </a:gridCol>
                <a:gridCol w="905633">
                  <a:extLst>
                    <a:ext uri="{9D8B030D-6E8A-4147-A177-3AD203B41FA5}">
                      <a16:colId xmlns:a16="http://schemas.microsoft.com/office/drawing/2014/main" val="2830212458"/>
                    </a:ext>
                  </a:extLst>
                </a:gridCol>
                <a:gridCol w="1630138">
                  <a:extLst>
                    <a:ext uri="{9D8B030D-6E8A-4147-A177-3AD203B41FA5}">
                      <a16:colId xmlns:a16="http://schemas.microsoft.com/office/drawing/2014/main" val="3474328058"/>
                    </a:ext>
                  </a:extLst>
                </a:gridCol>
                <a:gridCol w="996194">
                  <a:extLst>
                    <a:ext uri="{9D8B030D-6E8A-4147-A177-3AD203B41FA5}">
                      <a16:colId xmlns:a16="http://schemas.microsoft.com/office/drawing/2014/main" val="3983590425"/>
                    </a:ext>
                  </a:extLst>
                </a:gridCol>
                <a:gridCol w="452819">
                  <a:extLst>
                    <a:ext uri="{9D8B030D-6E8A-4147-A177-3AD203B41FA5}">
                      <a16:colId xmlns:a16="http://schemas.microsoft.com/office/drawing/2014/main" val="3757294936"/>
                    </a:ext>
                  </a:extLst>
                </a:gridCol>
              </a:tblGrid>
              <a:tr h="394108">
                <a:tc gridSpan="10">
                  <a:txBody>
                    <a:bodyPr/>
                    <a:lstStyle/>
                    <a:p>
                      <a:pPr marL="0" marR="0" algn="r">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B Mitra" panose="00000400000000000000" pitchFamily="2" charset="-78"/>
                        </a:rPr>
                        <a:t>الزامات دامپزشکی و بهداشتی در صورت واردات خوراک دام با منشا گیاهی به منطقه گمرکی اتحادیه گمرکی و (یا ) ترانزیت بین طرفین</a:t>
                      </a:r>
                      <a:endParaRPr lang="en-US" sz="1400" b="1" dirty="0">
                        <a:solidFill>
                          <a:schemeClr val="tx1"/>
                        </a:solidFill>
                        <a:effectLst/>
                        <a:latin typeface="Times New Roman" panose="02020603050405020304" pitchFamily="18" charset="0"/>
                        <a:ea typeface="Calibri" panose="020F0502020204030204" pitchFamily="34" charset="0"/>
                        <a:cs typeface="B Mitra" panose="00000400000000000000" pitchFamily="2" charset="-78"/>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فصل 36</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775655409"/>
                  </a:ext>
                </a:extLst>
              </a:tr>
              <a:tr h="405157">
                <a:tc gridSpan="11">
                  <a:txBody>
                    <a:bodyPr/>
                    <a:lstStyle/>
                    <a:p>
                      <a:pPr marL="0" marR="0" algn="ctr">
                        <a:spcBef>
                          <a:spcPts val="0"/>
                        </a:spcBef>
                        <a:spcAft>
                          <a:spcPts val="0"/>
                        </a:spcAft>
                      </a:pPr>
                      <a:r>
                        <a:rPr lang="ar-SA" sz="1400" b="1" dirty="0">
                          <a:solidFill>
                            <a:srgbClr val="FF0000"/>
                          </a:solidFill>
                          <a:effectLst/>
                          <a:highlight>
                            <a:srgbClr val="FFFF00"/>
                          </a:highlight>
                          <a:latin typeface="Times New Roman" panose="02020603050405020304" pitchFamily="18" charset="0"/>
                          <a:ea typeface="Calibri" panose="020F0502020204030204" pitchFamily="34" charset="0"/>
                          <a:cs typeface="B Mitra" panose="00000400000000000000" pitchFamily="2" charset="-78"/>
                        </a:rPr>
                        <a:t>حداکثر مجاز فلزات سنگین و انواع سموم و قارچ ها در ترکیبات خوراک دام</a:t>
                      </a:r>
                      <a:endParaRPr lang="en-US" sz="1400" b="1" dirty="0">
                        <a:solidFill>
                          <a:srgbClr val="FF0000"/>
                        </a:solidFill>
                        <a:effectLst/>
                        <a:highlight>
                          <a:srgbClr val="FFFF00"/>
                        </a:highlight>
                        <a:latin typeface="Times New Roman" panose="02020603050405020304" pitchFamily="18" charset="0"/>
                        <a:ea typeface="Calibri" panose="020F0502020204030204" pitchFamily="34" charset="0"/>
                        <a:cs typeface="B Mitra" panose="00000400000000000000" pitchFamily="2" charset="-78"/>
                      </a:endParaRPr>
                    </a:p>
                    <a:p>
                      <a:pPr marL="0" marR="0" algn="r">
                        <a:spcBef>
                          <a:spcPts val="0"/>
                        </a:spcBef>
                        <a:spcAft>
                          <a:spcPts val="0"/>
                        </a:spcAft>
                      </a:pPr>
                      <a:r>
                        <a:rPr lang="ar-SA" sz="1400" b="1" dirty="0">
                          <a:solidFill>
                            <a:srgbClr val="FFC000"/>
                          </a:solidFill>
                          <a:effectLst/>
                          <a:latin typeface="Times New Roman" panose="02020603050405020304" pitchFamily="18" charset="0"/>
                          <a:ea typeface="Calibri" panose="020F0502020204030204" pitchFamily="34" charset="0"/>
                          <a:cs typeface="B Mitra" panose="00000400000000000000" pitchFamily="2" charset="-78"/>
                        </a:rPr>
                        <a:t> </a:t>
                      </a:r>
                      <a:endParaRPr lang="en-US" sz="1400" b="1" dirty="0">
                        <a:solidFill>
                          <a:srgbClr val="FFC000"/>
                        </a:solidFill>
                        <a:effectLst/>
                        <a:latin typeface="Times New Roman" panose="02020603050405020304" pitchFamily="18" charset="0"/>
                        <a:ea typeface="Calibri" panose="020F0502020204030204" pitchFamily="34" charset="0"/>
                        <a:cs typeface="B Mitra" panose="00000400000000000000" pitchFamily="2" charset="-78"/>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0635459"/>
                  </a:ext>
                </a:extLst>
              </a:tr>
              <a:tr h="173639">
                <a:tc gridSpan="8">
                  <a:txBody>
                    <a:bodyPr/>
                    <a:lstStyle/>
                    <a:p>
                      <a:pPr marL="0" marR="0" algn="ct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نام محصولات</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r">
                        <a:spcBef>
                          <a:spcPts val="0"/>
                        </a:spcBef>
                        <a:spcAft>
                          <a:spcPts val="0"/>
                        </a:spcAft>
                      </a:pPr>
                      <a:r>
                        <a:rPr lang="ar-SA" sz="1200" dirty="0">
                          <a:effectLst/>
                          <a:latin typeface="Times New Roman" panose="02020603050405020304" pitchFamily="18" charset="0"/>
                          <a:ea typeface="Calibri" panose="020F0502020204030204" pitchFamily="34" charset="0"/>
                          <a:cs typeface="B Mitra" panose="00000400000000000000" pitchFamily="2" charset="-78"/>
                        </a:rPr>
                        <a:t>شاخص ها</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2">
                  <a:txBody>
                    <a:bodyPr/>
                    <a:lstStyle/>
                    <a:p>
                      <a:pPr marL="0" marR="0" algn="r">
                        <a:spcBef>
                          <a:spcPts val="0"/>
                        </a:spcBef>
                        <a:spcAft>
                          <a:spcPts val="0"/>
                        </a:spcAft>
                      </a:pPr>
                      <a:r>
                        <a:rPr lang="ar-SA" sz="1400" b="1" dirty="0">
                          <a:effectLst/>
                          <a:latin typeface="Times New Roman" panose="02020603050405020304" pitchFamily="18" charset="0"/>
                          <a:ea typeface="Calibri" panose="020F0502020204030204" pitchFamily="34" charset="0"/>
                          <a:cs typeface="B Mitra" panose="00000400000000000000" pitchFamily="2" charset="-78"/>
                        </a:rPr>
                        <a:t>دسته بندی عوامل خطر</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2">
                  <a:txBody>
                    <a:bodyPr/>
                    <a:lstStyle/>
                    <a:p>
                      <a:pPr marL="0" marR="0" algn="r">
                        <a:spcBef>
                          <a:spcPts val="0"/>
                        </a:spcBef>
                        <a:spcAft>
                          <a:spcPts val="0"/>
                        </a:spcAft>
                      </a:pPr>
                      <a:r>
                        <a:rPr lang="ar-SA" sz="1400" b="1">
                          <a:effectLst/>
                          <a:latin typeface="Times New Roman" panose="02020603050405020304" pitchFamily="18" charset="0"/>
                          <a:ea typeface="Calibri" panose="020F0502020204030204" pitchFamily="34" charset="0"/>
                          <a:cs typeface="B Mitra" panose="00000400000000000000" pitchFamily="2" charset="-78"/>
                        </a:rPr>
                        <a:t>ردیف</a:t>
                      </a:r>
                      <a:endParaRPr lang="en-US" sz="1400" b="1">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24950896"/>
                  </a:ext>
                </a:extLst>
              </a:tr>
              <a:tr h="656848">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کنجاله سویا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کنجاله آفتابگردان (خام یا تفت داده شده)</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پوسته بادام زمینی</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تاپیوکا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دانه  سویا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نخود</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ذرت</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dirty="0">
                          <a:effectLst/>
                          <a:latin typeface="Times New Roman" panose="02020603050405020304" pitchFamily="18" charset="0"/>
                          <a:ea typeface="Calibri" panose="020F0502020204030204" pitchFamily="34" charset="0"/>
                          <a:cs typeface="B Mitra" panose="00000400000000000000" pitchFamily="2" charset="-78"/>
                        </a:rPr>
                        <a:t>گندم، جو، جودوسر</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78238376"/>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جیوه</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4">
                  <a:txBody>
                    <a:bodyPr/>
                    <a:lstStyle/>
                    <a:p>
                      <a:pPr marL="0" marR="0" algn="r">
                        <a:spcBef>
                          <a:spcPts val="0"/>
                        </a:spcBef>
                        <a:spcAft>
                          <a:spcPts val="0"/>
                        </a:spcAft>
                      </a:pPr>
                      <a:r>
                        <a:rPr lang="ar-SA" sz="1400" b="1" dirty="0">
                          <a:effectLst/>
                          <a:latin typeface="Times New Roman" panose="02020603050405020304" pitchFamily="18" charset="0"/>
                          <a:ea typeface="Calibri" panose="020F0502020204030204" pitchFamily="34" charset="0"/>
                          <a:cs typeface="B Mitra" panose="00000400000000000000" pitchFamily="2" charset="-78"/>
                        </a:rPr>
                        <a:t>عناصر سمی</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4">
                  <a:txBody>
                    <a:bodyPr/>
                    <a:lstStyle/>
                    <a:p>
                      <a:pPr marL="0" marR="0" algn="r" rtl="1">
                        <a:spcBef>
                          <a:spcPts val="0"/>
                        </a:spcBef>
                        <a:spcAft>
                          <a:spcPts val="0"/>
                        </a:spcAft>
                      </a:pPr>
                      <a:r>
                        <a:rPr lang="ar-SA" sz="1400" b="1">
                          <a:effectLst/>
                          <a:latin typeface="Times New Roman" panose="02020603050405020304" pitchFamily="18" charset="0"/>
                          <a:ea typeface="Calibri" panose="020F0502020204030204" pitchFamily="34" charset="0"/>
                          <a:cs typeface="B Mitra" panose="00000400000000000000" pitchFamily="2" charset="-78"/>
                        </a:rPr>
                        <a:t>1</a:t>
                      </a:r>
                      <a:endParaRPr lang="en-US" sz="1400" b="1">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84791885"/>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4.0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4.0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کادمیوم</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42210233"/>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0">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dirty="0">
                          <a:effectLst/>
                          <a:latin typeface="Times New Roman" panose="02020603050405020304" pitchFamily="18" charset="0"/>
                          <a:ea typeface="Calibri" panose="020F0502020204030204" pitchFamily="34" charset="0"/>
                          <a:cs typeface="B Mitra" panose="00000400000000000000" pitchFamily="2" charset="-78"/>
                        </a:rPr>
                        <a:t>سرب</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80930710"/>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آرسنیک</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41903930"/>
                  </a:ext>
                </a:extLst>
              </a:tr>
              <a:tr h="2627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20</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ایزوسیانید</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400" b="1">
                          <a:effectLst/>
                          <a:latin typeface="Times New Roman" panose="02020603050405020304" pitchFamily="18" charset="0"/>
                          <a:ea typeface="Calibri" panose="020F0502020204030204" pitchFamily="34" charset="0"/>
                          <a:cs typeface="B Mitra" panose="00000400000000000000" pitchFamily="2" charset="-78"/>
                        </a:rPr>
                        <a:t>آلودگی طبیعی</a:t>
                      </a:r>
                      <a:endParaRPr lang="en-US" sz="1400" b="1">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400" b="1">
                          <a:effectLst/>
                          <a:latin typeface="Times New Roman" panose="02020603050405020304" pitchFamily="18" charset="0"/>
                          <a:ea typeface="Calibri" panose="020F0502020204030204" pitchFamily="34" charset="0"/>
                          <a:cs typeface="B Mitra" panose="00000400000000000000" pitchFamily="2" charset="-78"/>
                        </a:rPr>
                        <a:t>2</a:t>
                      </a:r>
                      <a:endParaRPr lang="en-US" sz="1400" b="1">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163439299"/>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dirty="0">
                          <a:effectLst/>
                          <a:latin typeface="Times New Roman" panose="02020603050405020304" pitchFamily="18" charset="0"/>
                          <a:ea typeface="Calibri" panose="020F0502020204030204" pitchFamily="34" charset="0"/>
                          <a:cs typeface="B Mitra" panose="00000400000000000000" pitchFamily="2" charset="-78"/>
                        </a:rPr>
                        <a:t>زیرالئون</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14">
                  <a:txBody>
                    <a:bodyPr/>
                    <a:lstStyle/>
                    <a:p>
                      <a:pPr marL="0" marR="0" algn="r">
                        <a:spcBef>
                          <a:spcPts val="0"/>
                        </a:spcBef>
                        <a:spcAft>
                          <a:spcPts val="0"/>
                        </a:spcAft>
                      </a:pPr>
                      <a:r>
                        <a:rPr lang="ar-SA" sz="1400" b="1" dirty="0">
                          <a:effectLst/>
                          <a:latin typeface="Times New Roman" panose="02020603050405020304" pitchFamily="18" charset="0"/>
                          <a:ea typeface="Calibri" panose="020F0502020204030204" pitchFamily="34" charset="0"/>
                          <a:cs typeface="B Mitra" panose="00000400000000000000" pitchFamily="2" charset="-78"/>
                        </a:rPr>
                        <a:t>مایکوتوکسین ها</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rowSpan="14">
                  <a:txBody>
                    <a:bodyPr/>
                    <a:lstStyle/>
                    <a:p>
                      <a:pPr marL="0" marR="0" algn="r" rtl="1">
                        <a:spcBef>
                          <a:spcPts val="0"/>
                        </a:spcBef>
                        <a:spcAft>
                          <a:spcPts val="0"/>
                        </a:spcAft>
                      </a:pPr>
                      <a:r>
                        <a:rPr lang="ar-SA" sz="1400" b="1">
                          <a:effectLst/>
                          <a:latin typeface="Times New Roman" panose="02020603050405020304" pitchFamily="18" charset="0"/>
                          <a:ea typeface="Calibri" panose="020F0502020204030204" pitchFamily="34" charset="0"/>
                          <a:cs typeface="B Mitra" panose="00000400000000000000" pitchFamily="2" charset="-78"/>
                        </a:rPr>
                        <a:t>3</a:t>
                      </a:r>
                      <a:endParaRPr lang="en-US" sz="1400" b="1">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7490051"/>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0.06.0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0.06.0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0.06.0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0.06.0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سم </a:t>
                      </a:r>
                      <a:r>
                        <a:rPr lang="en-US" sz="1200">
                          <a:effectLst/>
                          <a:latin typeface="Times New Roman" panose="02020603050405020304" pitchFamily="18" charset="0"/>
                          <a:ea typeface="Calibri" panose="020F0502020204030204" pitchFamily="34" charset="0"/>
                          <a:cs typeface="B Mitra" panose="00000400000000000000" pitchFamily="2" charset="-78"/>
                        </a:rPr>
                        <a:t>T-2</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14295729"/>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200" dirty="0">
                          <a:effectLst/>
                          <a:latin typeface="Times New Roman" panose="02020603050405020304" pitchFamily="18" charset="0"/>
                          <a:ea typeface="Calibri" panose="020F0502020204030204" pitchFamily="34" charset="0"/>
                          <a:cs typeface="B Mitra" panose="00000400000000000000" pitchFamily="2" charset="-78"/>
                        </a:rPr>
                        <a:t>ش</a:t>
                      </a:r>
                      <a:r>
                        <a:rPr lang="en-US" sz="1200" dirty="0">
                          <a:effectLst/>
                          <a:latin typeface="Times New Roman" panose="02020603050405020304" pitchFamily="18" charset="0"/>
                          <a:ea typeface="Calibri" panose="020F0502020204030204" pitchFamily="34" charset="0"/>
                          <a:cs typeface="B Mitra" panose="00000400000000000000" pitchFamily="2" charset="-78"/>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0.01</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dezoksinivalenol</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95090924"/>
                  </a:ext>
                </a:extLst>
              </a:tr>
              <a:tr h="2627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0.05</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0.05</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0.005</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افلاتوکسین</a:t>
                      </a:r>
                      <a:r>
                        <a:rPr lang="en-US" sz="1200">
                          <a:effectLst/>
                          <a:latin typeface="Times New Roman" panose="02020603050405020304" pitchFamily="18" charset="0"/>
                          <a:ea typeface="Calibri" panose="020F0502020204030204" pitchFamily="34" charset="0"/>
                          <a:cs typeface="B Mitra" panose="00000400000000000000" pitchFamily="2" charset="-78"/>
                        </a:rPr>
                        <a:t>B1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38926426"/>
                  </a:ext>
                </a:extLst>
              </a:tr>
              <a:tr h="2627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okhratoksin</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2930494"/>
                  </a:ext>
                </a:extLst>
              </a:tr>
              <a:tr h="347277">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0.01.0</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0.004.0</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G2,G2,B2,B1</a:t>
                      </a:r>
                      <a:r>
                        <a:rPr lang="fa-IR" sz="1200" dirty="0">
                          <a:effectLst/>
                          <a:latin typeface="Times New Roman" panose="02020603050405020304" pitchFamily="18" charset="0"/>
                          <a:ea typeface="Calibri" panose="020F0502020204030204" pitchFamily="34" charset="0"/>
                          <a:cs typeface="B Mitra" panose="00000400000000000000" pitchFamily="2" charset="-78"/>
                        </a:rPr>
                        <a:t>مقدار افلاتوکسین</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43414620"/>
                  </a:ext>
                </a:extLst>
              </a:tr>
              <a:tr h="525478">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err="1">
                          <a:effectLst/>
                          <a:latin typeface="Times New Roman" panose="02020603050405020304" pitchFamily="18" charset="0"/>
                          <a:ea typeface="Calibri" panose="020F0502020204030204" pitchFamily="34" charset="0"/>
                          <a:cs typeface="B Mitra" panose="00000400000000000000" pitchFamily="2" charset="-78"/>
                        </a:rPr>
                        <a:t>Geksakhlortsiklogeksan</a:t>
                      </a:r>
                      <a:r>
                        <a:rPr lang="fa-IR" sz="1200" dirty="0">
                          <a:effectLst/>
                          <a:latin typeface="Times New Roman" panose="02020603050405020304" pitchFamily="18" charset="0"/>
                          <a:ea typeface="Calibri" panose="020F0502020204030204" pitchFamily="34" charset="0"/>
                          <a:cs typeface="B Mitra" panose="00000400000000000000" pitchFamily="2" charset="-78"/>
                        </a:rPr>
                        <a:t> ایزومرهای آلفا، بتا، گاما</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marL="0" marR="0" algn="r">
                        <a:spcBef>
                          <a:spcPts val="0"/>
                        </a:spcBef>
                        <a:spcAft>
                          <a:spcPts val="0"/>
                        </a:spcAft>
                      </a:pPr>
                      <a:r>
                        <a:rPr lang="ar-SA" sz="1200" dirty="0">
                          <a:effectLst/>
                          <a:latin typeface="Times New Roman" panose="02020603050405020304" pitchFamily="18" charset="0"/>
                          <a:ea typeface="Calibri" panose="020F0502020204030204" pitchFamily="34" charset="0"/>
                          <a:cs typeface="B Mitra" panose="00000400000000000000" pitchFamily="2" charset="-78"/>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69111217"/>
                  </a:ext>
                </a:extLst>
              </a:tr>
              <a:tr h="2627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0.05.0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DDT</a:t>
                      </a:r>
                      <a:r>
                        <a:rPr lang="fa-IR" sz="1200" dirty="0">
                          <a:effectLst/>
                          <a:latin typeface="Times New Roman" panose="02020603050405020304" pitchFamily="18" charset="0"/>
                          <a:ea typeface="Calibri" panose="020F0502020204030204" pitchFamily="34" charset="0"/>
                          <a:cs typeface="B Mitra" panose="00000400000000000000" pitchFamily="2" charset="-78"/>
                        </a:rPr>
                        <a:t> و متابولیت های آن</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84575315"/>
                  </a:ext>
                </a:extLst>
              </a:tr>
              <a:tr h="394108">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مجاز نیستند</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dirty="0">
                          <a:effectLst/>
                          <a:latin typeface="Times New Roman" panose="02020603050405020304" pitchFamily="18" charset="0"/>
                          <a:ea typeface="Calibri" panose="020F0502020204030204" pitchFamily="34" charset="0"/>
                          <a:cs typeface="B Mitra" panose="00000400000000000000" pitchFamily="2" charset="-78"/>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آفت کش های </a:t>
                      </a:r>
                      <a:r>
                        <a:rPr lang="en-US" sz="1200">
                          <a:effectLst/>
                          <a:latin typeface="Times New Roman" panose="02020603050405020304" pitchFamily="18" charset="0"/>
                          <a:ea typeface="Calibri" panose="020F0502020204030204" pitchFamily="34" charset="0"/>
                          <a:cs typeface="B Mitra" panose="00000400000000000000" pitchFamily="2" charset="-78"/>
                        </a:rPr>
                        <a:t>rtutyorganichesky</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88143255"/>
                  </a:ext>
                </a:extLst>
              </a:tr>
              <a:tr h="2627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مجاز نیستند</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اسید</a:t>
                      </a:r>
                      <a:r>
                        <a:rPr lang="en-US" sz="1200">
                          <a:effectLst/>
                          <a:latin typeface="Times New Roman" panose="02020603050405020304" pitchFamily="18" charset="0"/>
                          <a:ea typeface="Calibri" panose="020F0502020204030204" pitchFamily="34" charset="0"/>
                          <a:cs typeface="B Mitra" panose="00000400000000000000" pitchFamily="2" charset="-78"/>
                        </a:rPr>
                        <a:t>-D</a:t>
                      </a:r>
                      <a:r>
                        <a:rPr lang="ar-SA" sz="1200">
                          <a:effectLst/>
                          <a:latin typeface="Times New Roman" panose="02020603050405020304" pitchFamily="18" charset="0"/>
                          <a:ea typeface="Calibri" panose="020F0502020204030204" pitchFamily="34" charset="0"/>
                          <a:cs typeface="B Mitra" panose="00000400000000000000" pitchFamily="2" charset="-78"/>
                        </a:rPr>
                        <a:t> 2و4</a:t>
                      </a:r>
                      <a:r>
                        <a:rPr lang="en-US" sz="1200">
                          <a:effectLst/>
                          <a:latin typeface="Times New Roman" panose="02020603050405020304" pitchFamily="18" charset="0"/>
                          <a:ea typeface="Calibri" panose="020F0502020204030204" pitchFamily="34" charset="0"/>
                          <a:cs typeface="B Mitra" panose="00000400000000000000" pitchFamily="2" charset="-78"/>
                        </a:rPr>
                        <a:t>,</a:t>
                      </a:r>
                      <a:r>
                        <a:rPr lang="fa-IR" sz="1200">
                          <a:effectLst/>
                          <a:latin typeface="Times New Roman" panose="02020603050405020304" pitchFamily="18" charset="0"/>
                          <a:ea typeface="Calibri" panose="020F0502020204030204" pitchFamily="34" charset="0"/>
                          <a:cs typeface="B Mitra" panose="00000400000000000000" pitchFamily="2" charset="-78"/>
                        </a:rPr>
                        <a:t> نمک های آن، هوا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28242313"/>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مجاز نیستند</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dirty="0">
                          <a:effectLst/>
                          <a:latin typeface="Times New Roman" panose="02020603050405020304" pitchFamily="18" charset="0"/>
                          <a:ea typeface="Calibri" panose="020F0502020204030204" pitchFamily="34" charset="0"/>
                          <a:cs typeface="B Mitra" panose="00000400000000000000" pitchFamily="2" charset="-78"/>
                        </a:rPr>
                        <a:t>شوینده ها</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7500654"/>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2.1-0.0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اوره آز فعال</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49120750"/>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200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450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محتوای نیترات ها تا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67855228"/>
                  </a:ext>
                </a:extLst>
              </a:tr>
              <a:tr h="173639">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en-US"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محتوای نیتریت ها تا</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95808778"/>
                  </a:ext>
                </a:extLst>
              </a:tr>
              <a:tr h="405157">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rtl="1">
                        <a:spcBef>
                          <a:spcPts val="0"/>
                        </a:spcBef>
                        <a:spcAft>
                          <a:spcPts val="0"/>
                        </a:spcAft>
                      </a:pPr>
                      <a:r>
                        <a:rPr lang="fa-IR" sz="1200">
                          <a:effectLst/>
                          <a:latin typeface="Times New Roman" panose="02020603050405020304" pitchFamily="18" charset="0"/>
                          <a:ea typeface="Calibri" panose="020F0502020204030204" pitchFamily="34" charset="0"/>
                          <a:cs typeface="B Mitra" panose="00000400000000000000" pitchFamily="2" charset="-78"/>
                        </a:rPr>
                        <a: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ar-SA" sz="1200">
                          <a:effectLst/>
                          <a:latin typeface="Times New Roman" panose="02020603050405020304" pitchFamily="18" charset="0"/>
                          <a:ea typeface="Calibri" panose="020F0502020204030204" pitchFamily="34" charset="0"/>
                          <a:cs typeface="B Mitra" panose="00000400000000000000" pitchFamily="2" charset="-78"/>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fa-IR" sz="1400" b="1" dirty="0">
                          <a:effectLst/>
                          <a:latin typeface="Times New Roman" panose="02020603050405020304" pitchFamily="18" charset="0"/>
                          <a:ea typeface="Calibri" panose="020F0502020204030204" pitchFamily="34" charset="0"/>
                          <a:cs typeface="B Mitra" panose="00000400000000000000" pitchFamily="2" charset="-78"/>
                        </a:rPr>
                        <a:t>سموم دفع آفات</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r">
                        <a:spcBef>
                          <a:spcPts val="0"/>
                        </a:spcBef>
                        <a:spcAft>
                          <a:spcPts val="0"/>
                        </a:spcAft>
                      </a:pPr>
                      <a:r>
                        <a:rPr lang="ar-SA" sz="1400" b="1" dirty="0">
                          <a:effectLst/>
                          <a:latin typeface="Times New Roman" panose="02020603050405020304" pitchFamily="18" charset="0"/>
                          <a:ea typeface="Calibri" panose="020F0502020204030204" pitchFamily="34" charset="0"/>
                          <a:cs typeface="B Mitra" panose="00000400000000000000" pitchFamily="2" charset="-78"/>
                        </a:rPr>
                        <a:t>4</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35752" marR="35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15294641"/>
                  </a:ext>
                </a:extLst>
              </a:tr>
            </a:tbl>
          </a:graphicData>
        </a:graphic>
      </p:graphicFrame>
      <p:sp>
        <p:nvSpPr>
          <p:cNvPr id="4" name="TextBox 3">
            <a:extLst>
              <a:ext uri="{FF2B5EF4-FFF2-40B4-BE49-F238E27FC236}">
                <a16:creationId xmlns:a16="http://schemas.microsoft.com/office/drawing/2014/main" id="{01B1185F-8ED8-9FBE-2925-BFC55C85C2BD}"/>
              </a:ext>
            </a:extLst>
          </p:cNvPr>
          <p:cNvSpPr txBox="1"/>
          <p:nvPr/>
        </p:nvSpPr>
        <p:spPr>
          <a:xfrm>
            <a:off x="10117777" y="1157925"/>
            <a:ext cx="1983179" cy="5909310"/>
          </a:xfrm>
          <a:prstGeom prst="rect">
            <a:avLst/>
          </a:prstGeom>
          <a:solidFill>
            <a:schemeClr val="tx2">
              <a:lumMod val="20000"/>
              <a:lumOff val="80000"/>
            </a:schemeClr>
          </a:solidFill>
        </p:spPr>
        <p:txBody>
          <a:bodyPr wrap="square">
            <a:spAutoFit/>
          </a:bodyPr>
          <a:lstStyle/>
          <a:p>
            <a:pPr marL="457200" marR="0" algn="ctr" rtl="1">
              <a:spcBef>
                <a:spcPts val="0"/>
              </a:spcBef>
              <a:spcAft>
                <a:spcPts val="0"/>
              </a:spcAft>
            </a:pPr>
            <a:endParaRPr lang="fa-IR" sz="1400" dirty="0">
              <a:effectLst/>
              <a:latin typeface="Times New Roman" panose="02020603050405020304" pitchFamily="18" charset="0"/>
              <a:ea typeface="Calibri" panose="020F0502020204030204" pitchFamily="34" charset="0"/>
              <a:cs typeface="B Mitra" panose="00000400000000000000" pitchFamily="2" charset="-78"/>
            </a:endParaRPr>
          </a:p>
          <a:p>
            <a:pPr marL="0" marR="0" algn="ctr" rtl="1">
              <a:spcBef>
                <a:spcPts val="0"/>
              </a:spcBef>
              <a:spcAft>
                <a:spcPts val="0"/>
              </a:spcAft>
            </a:pPr>
            <a:endParaRPr lang="fa-IR" sz="1400" dirty="0">
              <a:latin typeface="Times New Roman" panose="02020603050405020304" pitchFamily="18" charset="0"/>
              <a:ea typeface="Calibri" panose="020F0502020204030204" pitchFamily="34" charset="0"/>
              <a:cs typeface="B Mitra" panose="00000400000000000000" pitchFamily="2" charset="-78"/>
            </a:endParaRPr>
          </a:p>
          <a:p>
            <a:pPr algn="just" rtl="1"/>
            <a:r>
              <a:rPr lang="fa-IR" sz="14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a:t>
            </a:r>
            <a:r>
              <a:rPr lang="fa-IR" sz="1400" b="1"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rPr>
              <a:t>اطلاعات مربوط  به کاربرد آن ها در صورت تولید، ذخیره و حمل و نقل در هر محموله ضروری است.</a:t>
            </a:r>
          </a:p>
          <a:p>
            <a:pPr algn="just" rtl="1"/>
            <a:endParaRPr lang="fa-IR" sz="1400" b="1"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spcBef>
                <a:spcPts val="0"/>
              </a:spcBef>
              <a:spcAft>
                <a:spcPts val="0"/>
              </a:spcAft>
            </a:pPr>
            <a:r>
              <a:rPr lang="fa-IR" sz="1400" b="1" dirty="0">
                <a:effectLst/>
                <a:latin typeface="Times New Roman" panose="02020603050405020304" pitchFamily="18" charset="0"/>
                <a:ea typeface="Calibri" panose="020F0502020204030204" pitchFamily="34" charset="0"/>
                <a:cs typeface="B Mitra" panose="00000400000000000000" pitchFamily="2" charset="-78"/>
              </a:rPr>
              <a:t>**</a:t>
            </a:r>
            <a:r>
              <a:rPr lang="ar-SA" sz="1400" b="1" dirty="0">
                <a:effectLst/>
                <a:latin typeface="Times New Roman" panose="02020603050405020304" pitchFamily="18" charset="0"/>
                <a:ea typeface="Calibri" panose="020F0502020204030204" pitchFamily="34" charset="0"/>
                <a:cs typeface="B Mitra" panose="00000400000000000000" pitchFamily="2" charset="-78"/>
              </a:rPr>
              <a:t> کنجاله آفتابگردان (خام یا تفت داده شده):</a:t>
            </a:r>
            <a:r>
              <a:rPr lang="fa-IR" sz="1400" b="1" dirty="0">
                <a:effectLst/>
                <a:latin typeface="Times New Roman" panose="02020603050405020304" pitchFamily="18" charset="0"/>
                <a:ea typeface="Calibri" panose="020F0502020204030204" pitchFamily="34" charset="0"/>
                <a:cs typeface="B Mitra" panose="00000400000000000000" pitchFamily="2" charset="-78"/>
              </a:rPr>
              <a:t> کل فعالیت بتا نباید بیش از 600 بکرل در 1 کیلوگرم باشد. خوراک دام تولیدی بدون استفاده از اجزای </a:t>
            </a:r>
            <a:r>
              <a:rPr lang="en-US" sz="1400" b="1" dirty="0">
                <a:effectLst/>
                <a:latin typeface="Times New Roman" panose="02020603050405020304" pitchFamily="18" charset="0"/>
                <a:ea typeface="Calibri" panose="020F0502020204030204" pitchFamily="34" charset="0"/>
                <a:cs typeface="B Mitra" panose="00000400000000000000" pitchFamily="2" charset="-78"/>
              </a:rPr>
              <a:t>GMO</a:t>
            </a:r>
            <a:r>
              <a:rPr lang="fa-IR" sz="1400" b="1" dirty="0">
                <a:effectLst/>
                <a:latin typeface="Times New Roman" panose="02020603050405020304" pitchFamily="18" charset="0"/>
                <a:ea typeface="Calibri" panose="020F0502020204030204" pitchFamily="34" charset="0"/>
                <a:cs typeface="B Mitra" panose="00000400000000000000" pitchFamily="2" charset="-78"/>
              </a:rPr>
              <a:t> می توانند حاوی گونه ثبت نشده تا 0.5% و کمتر ویا گونه ثبت شده تا 0.9% و کمتر از هر </a:t>
            </a:r>
            <a:r>
              <a:rPr lang="en-US" sz="1400" b="1" dirty="0">
                <a:effectLst/>
                <a:latin typeface="Times New Roman" panose="02020603050405020304" pitchFamily="18" charset="0"/>
                <a:ea typeface="Calibri" panose="020F0502020204030204" pitchFamily="34" charset="0"/>
                <a:cs typeface="B Mitra" panose="00000400000000000000" pitchFamily="2" charset="-78"/>
              </a:rPr>
              <a:t>GMO </a:t>
            </a:r>
            <a:r>
              <a:rPr lang="fa-IR" sz="1400" b="1" dirty="0">
                <a:effectLst/>
                <a:latin typeface="Times New Roman" panose="02020603050405020304" pitchFamily="18" charset="0"/>
                <a:ea typeface="Calibri" panose="020F0502020204030204" pitchFamily="34" charset="0"/>
                <a:cs typeface="B Mitra" panose="00000400000000000000" pitchFamily="2" charset="-78"/>
              </a:rPr>
              <a:t> باشد. خوراک دام تولیدی با استفاده از اجزای </a:t>
            </a:r>
            <a:r>
              <a:rPr lang="en-US" sz="1400" b="1" dirty="0">
                <a:effectLst/>
                <a:latin typeface="Times New Roman" panose="02020603050405020304" pitchFamily="18" charset="0"/>
                <a:ea typeface="Calibri" panose="020F0502020204030204" pitchFamily="34" charset="0"/>
                <a:cs typeface="B Mitra" panose="00000400000000000000" pitchFamily="2" charset="-78"/>
              </a:rPr>
              <a:t>GMO</a:t>
            </a:r>
            <a:r>
              <a:rPr lang="fa-IR" sz="1400" b="1" dirty="0">
                <a:effectLst/>
                <a:latin typeface="Times New Roman" panose="02020603050405020304" pitchFamily="18" charset="0"/>
                <a:ea typeface="Calibri" panose="020F0502020204030204" pitchFamily="34" charset="0"/>
                <a:cs typeface="B Mitra" panose="00000400000000000000" pitchFamily="2" charset="-78"/>
              </a:rPr>
              <a:t> می توانند حاوی گونه ثبت نشده تا 0.5% و کمتر از هر </a:t>
            </a:r>
            <a:r>
              <a:rPr lang="en-US" sz="1400" b="1" dirty="0">
                <a:effectLst/>
                <a:latin typeface="Times New Roman" panose="02020603050405020304" pitchFamily="18" charset="0"/>
                <a:ea typeface="Calibri" panose="020F0502020204030204" pitchFamily="34" charset="0"/>
                <a:cs typeface="B Mitra" panose="00000400000000000000" pitchFamily="2" charset="-78"/>
              </a:rPr>
              <a:t>GMO </a:t>
            </a:r>
            <a:r>
              <a:rPr lang="fa-IR" sz="1400" b="1" dirty="0">
                <a:effectLst/>
                <a:latin typeface="Times New Roman" panose="02020603050405020304" pitchFamily="18" charset="0"/>
                <a:ea typeface="Calibri" panose="020F0502020204030204" pitchFamily="34" charset="0"/>
                <a:cs typeface="B Mitra" panose="00000400000000000000" pitchFamily="2" charset="-78"/>
              </a:rPr>
              <a:t> باشد.</a:t>
            </a:r>
          </a:p>
          <a:p>
            <a:pPr marL="0" marR="0" algn="just" rtl="1">
              <a:spcBef>
                <a:spcPts val="0"/>
              </a:spcBef>
              <a:spcAft>
                <a:spcPts val="0"/>
              </a:spcAft>
            </a:pPr>
            <a:endParaRPr lang="en-US" sz="1400" b="1" dirty="0">
              <a:effectLst/>
              <a:latin typeface="Times New Roman" panose="02020603050405020304" pitchFamily="18" charset="0"/>
              <a:ea typeface="Calibri" panose="020F0502020204030204" pitchFamily="34" charset="0"/>
              <a:cs typeface="B Mitra" panose="00000400000000000000" pitchFamily="2" charset="-78"/>
            </a:endParaRPr>
          </a:p>
          <a:p>
            <a:pPr marL="0" marR="0" algn="just" rtl="1">
              <a:spcBef>
                <a:spcPts val="0"/>
              </a:spcBef>
              <a:spcAft>
                <a:spcPts val="0"/>
              </a:spcAft>
            </a:pPr>
            <a:r>
              <a:rPr lang="fa-IR" sz="1400" b="1" dirty="0">
                <a:effectLst/>
                <a:latin typeface="Times New Roman" panose="02020603050405020304" pitchFamily="18" charset="0"/>
                <a:ea typeface="Calibri" panose="020F0502020204030204" pitchFamily="34" charset="0"/>
                <a:cs typeface="B Mitra" panose="00000400000000000000" pitchFamily="2" charset="-78"/>
              </a:rPr>
              <a:t>*** کنجاله سویا: کل فعالیت بتا نباید بیش از 600 بکرل در 1 کیلوگرم باشد.</a:t>
            </a:r>
          </a:p>
          <a:p>
            <a:pPr algn="r" rtl="1"/>
            <a:endParaRPr lang="fa-IR" sz="1400" dirty="0">
              <a:solidFill>
                <a:srgbClr val="000000"/>
              </a:solidFill>
              <a:effectLst/>
              <a:latin typeface="Times New Roman" panose="02020603050405020304" pitchFamily="18" charset="0"/>
              <a:ea typeface="Calibri" panose="020F0502020204030204" pitchFamily="34" charset="0"/>
              <a:cs typeface="B Mitra" panose="00000400000000000000" pitchFamily="2" charset="-78"/>
            </a:endParaRPr>
          </a:p>
          <a:p>
            <a:pPr marL="0" marR="0" algn="r" rtl="1">
              <a:spcBef>
                <a:spcPts val="0"/>
              </a:spcBef>
              <a:spcAft>
                <a:spcPts val="0"/>
              </a:spcAft>
            </a:pPr>
            <a:endParaRPr lang="en-US" sz="1400" dirty="0">
              <a:effectLst/>
              <a:latin typeface="Times New Roman" panose="02020603050405020304" pitchFamily="18" charset="0"/>
              <a:ea typeface="Calibri" panose="020F0502020204030204" pitchFamily="34" charset="0"/>
              <a:cs typeface="B Mitra" panose="00000400000000000000" pitchFamily="2" charset="-78"/>
            </a:endParaRPr>
          </a:p>
        </p:txBody>
      </p:sp>
      <p:sp>
        <p:nvSpPr>
          <p:cNvPr id="5" name="Slide Number Placeholder 4">
            <a:extLst>
              <a:ext uri="{FF2B5EF4-FFF2-40B4-BE49-F238E27FC236}">
                <a16:creationId xmlns:a16="http://schemas.microsoft.com/office/drawing/2014/main" id="{B34AD7A3-7773-CE5E-DFFB-591BF33860D2}"/>
              </a:ext>
            </a:extLst>
          </p:cNvPr>
          <p:cNvSpPr>
            <a:spLocks noGrp="1"/>
          </p:cNvSpPr>
          <p:nvPr>
            <p:ph type="sldNum" sz="quarter" idx="12"/>
          </p:nvPr>
        </p:nvSpPr>
        <p:spPr/>
        <p:txBody>
          <a:bodyPr/>
          <a:lstStyle/>
          <a:p>
            <a:fld id="{40DC7399-342C-441B-8831-CDA87B369D1A}" type="slidenum">
              <a:rPr lang="en-US" smtClean="0"/>
              <a:t>40</a:t>
            </a:fld>
            <a:endParaRPr lang="en-US" dirty="0"/>
          </a:p>
        </p:txBody>
      </p:sp>
    </p:spTree>
    <p:extLst>
      <p:ext uri="{BB962C8B-B14F-4D97-AF65-F5344CB8AC3E}">
        <p14:creationId xmlns:p14="http://schemas.microsoft.com/office/powerpoint/2010/main" val="4279548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77FC315-5853-404F-B520-BFC8C9C085AA}"/>
              </a:ext>
            </a:extLst>
          </p:cNvPr>
          <p:cNvGraphicFramePr>
            <a:graphicFrameLocks noGrp="1"/>
          </p:cNvGraphicFramePr>
          <p:nvPr>
            <p:ph idx="1"/>
            <p:extLst>
              <p:ext uri="{D42A27DB-BD31-4B8C-83A1-F6EECF244321}">
                <p14:modId xmlns:p14="http://schemas.microsoft.com/office/powerpoint/2010/main" val="1453022859"/>
              </p:ext>
            </p:extLst>
          </p:nvPr>
        </p:nvGraphicFramePr>
        <p:xfrm>
          <a:off x="1990818" y="2266656"/>
          <a:ext cx="7632848" cy="4142713"/>
        </p:xfrm>
        <a:graphic>
          <a:graphicData uri="http://schemas.openxmlformats.org/drawingml/2006/table">
            <a:tbl>
              <a:tblPr rtl="1" firstRow="1" firstCol="1" lastRow="1" lastCol="1" bandRow="1" bandCol="1">
                <a:tableStyleId>{E8B1032C-EA38-4F05-BA0D-38AFFFC7BED3}</a:tableStyleId>
              </a:tblPr>
              <a:tblGrid>
                <a:gridCol w="3974345">
                  <a:extLst>
                    <a:ext uri="{9D8B030D-6E8A-4147-A177-3AD203B41FA5}">
                      <a16:colId xmlns:a16="http://schemas.microsoft.com/office/drawing/2014/main" val="1224593579"/>
                    </a:ext>
                  </a:extLst>
                </a:gridCol>
                <a:gridCol w="1105447">
                  <a:extLst>
                    <a:ext uri="{9D8B030D-6E8A-4147-A177-3AD203B41FA5}">
                      <a16:colId xmlns:a16="http://schemas.microsoft.com/office/drawing/2014/main" val="2146045144"/>
                    </a:ext>
                  </a:extLst>
                </a:gridCol>
                <a:gridCol w="789605">
                  <a:extLst>
                    <a:ext uri="{9D8B030D-6E8A-4147-A177-3AD203B41FA5}">
                      <a16:colId xmlns:a16="http://schemas.microsoft.com/office/drawing/2014/main" val="1780142787"/>
                    </a:ext>
                  </a:extLst>
                </a:gridCol>
                <a:gridCol w="789605">
                  <a:extLst>
                    <a:ext uri="{9D8B030D-6E8A-4147-A177-3AD203B41FA5}">
                      <a16:colId xmlns:a16="http://schemas.microsoft.com/office/drawing/2014/main" val="2065557623"/>
                    </a:ext>
                  </a:extLst>
                </a:gridCol>
                <a:gridCol w="973846">
                  <a:extLst>
                    <a:ext uri="{9D8B030D-6E8A-4147-A177-3AD203B41FA5}">
                      <a16:colId xmlns:a16="http://schemas.microsoft.com/office/drawing/2014/main" val="632852670"/>
                    </a:ext>
                  </a:extLst>
                </a:gridCol>
              </a:tblGrid>
              <a:tr h="742263">
                <a:tc>
                  <a:txBody>
                    <a:bodyPr/>
                    <a:lstStyle/>
                    <a:p>
                      <a:pPr algn="justLow" rtl="1">
                        <a:lnSpc>
                          <a:spcPct val="150000"/>
                        </a:lnSpc>
                      </a:pPr>
                      <a:r>
                        <a:rPr lang="ar-SA" sz="2000" dirty="0">
                          <a:effectLst/>
                          <a:cs typeface="B Nazanin" panose="00000400000000000000" pitchFamily="2" charset="-78"/>
                        </a:rPr>
                        <a:t>شاخص</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en-US" sz="2000" dirty="0">
                          <a:effectLst/>
                          <a:cs typeface="B Nazanin" panose="00000400000000000000" pitchFamily="2" charset="-78"/>
                        </a:rPr>
                        <a:t>M</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en-US" sz="2000">
                          <a:effectLst/>
                          <a:cs typeface="B Nazanin" panose="00000400000000000000" pitchFamily="2" charset="-78"/>
                        </a:rPr>
                        <a:t>m</a:t>
                      </a:r>
                      <a:endParaRPr lang="en-US" sz="200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en-US" sz="2000">
                          <a:effectLst/>
                          <a:cs typeface="B Nazanin" panose="00000400000000000000" pitchFamily="2" charset="-78"/>
                        </a:rPr>
                        <a:t>c</a:t>
                      </a:r>
                      <a:endParaRPr lang="en-US" sz="200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en-US" sz="2000">
                          <a:effectLst/>
                          <a:cs typeface="B Nazanin" panose="00000400000000000000" pitchFamily="2" charset="-78"/>
                        </a:rPr>
                        <a:t>n</a:t>
                      </a:r>
                      <a:endParaRPr lang="en-US" sz="200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666969659"/>
                  </a:ext>
                </a:extLst>
              </a:tr>
              <a:tr h="804135">
                <a:tc>
                  <a:txBody>
                    <a:bodyPr/>
                    <a:lstStyle/>
                    <a:p>
                      <a:pPr algn="justLow" rtl="1">
                        <a:lnSpc>
                          <a:spcPct val="150000"/>
                        </a:lnSpc>
                      </a:pPr>
                      <a:r>
                        <a:rPr lang="ar-SA" sz="2000" dirty="0">
                          <a:effectLst/>
                          <a:cs typeface="B Nazanin" panose="00000400000000000000" pitchFamily="2" charset="-78"/>
                        </a:rPr>
                        <a:t>سالمونلا (در 25 گرم نمونه منفي باشد)</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a:effectLst/>
                          <a:cs typeface="B Nazanin" panose="00000400000000000000" pitchFamily="2" charset="-78"/>
                        </a:rPr>
                        <a:t>0</a:t>
                      </a:r>
                      <a:endParaRPr lang="en-US" sz="20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a:effectLst/>
                          <a:cs typeface="B Nazanin" panose="00000400000000000000" pitchFamily="2" charset="-78"/>
                        </a:rPr>
                        <a:t>0</a:t>
                      </a:r>
                      <a:endParaRPr lang="en-US" sz="20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a:effectLst/>
                          <a:cs typeface="B Nazanin" panose="00000400000000000000" pitchFamily="2" charset="-78"/>
                        </a:rPr>
                        <a:t>0</a:t>
                      </a:r>
                      <a:endParaRPr lang="en-US" sz="20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a:effectLst/>
                          <a:cs typeface="B Nazanin" panose="00000400000000000000" pitchFamily="2" charset="-78"/>
                        </a:rPr>
                        <a:t>5</a:t>
                      </a:r>
                      <a:endParaRPr lang="en-US" sz="200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34592775"/>
                  </a:ext>
                </a:extLst>
              </a:tr>
              <a:tr h="804135">
                <a:tc>
                  <a:txBody>
                    <a:bodyPr/>
                    <a:lstStyle/>
                    <a:p>
                      <a:pPr algn="justLow" rtl="1">
                        <a:lnSpc>
                          <a:spcPct val="150000"/>
                        </a:lnSpc>
                      </a:pPr>
                      <a:r>
                        <a:rPr lang="ar-SA" sz="2000" dirty="0">
                          <a:effectLst/>
                          <a:cs typeface="B Nazanin" panose="00000400000000000000" pitchFamily="2" charset="-78"/>
                        </a:rPr>
                        <a:t>كلستريديوم پرفرنژنس (در يك گرم منفي باشد)</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dirty="0">
                          <a:effectLst/>
                          <a:cs typeface="B Nazanin" panose="00000400000000000000" pitchFamily="2" charset="-78"/>
                        </a:rPr>
                        <a:t>0</a:t>
                      </a:r>
                      <a:endParaRPr lang="en-US" sz="20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a:effectLst/>
                          <a:cs typeface="B Nazanin" panose="00000400000000000000" pitchFamily="2" charset="-78"/>
                        </a:rPr>
                        <a:t>0</a:t>
                      </a:r>
                      <a:endParaRPr lang="en-US" sz="20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a:effectLst/>
                          <a:cs typeface="B Nazanin" panose="00000400000000000000" pitchFamily="2" charset="-78"/>
                        </a:rPr>
                        <a:t>0</a:t>
                      </a:r>
                      <a:endParaRPr lang="en-US" sz="20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a:effectLst/>
                          <a:cs typeface="B Nazanin" panose="00000400000000000000" pitchFamily="2" charset="-78"/>
                        </a:rPr>
                        <a:t>5</a:t>
                      </a:r>
                      <a:endParaRPr lang="en-US" sz="200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598544238"/>
                  </a:ext>
                </a:extLst>
              </a:tr>
              <a:tr h="804135">
                <a:tc>
                  <a:txBody>
                    <a:bodyPr/>
                    <a:lstStyle/>
                    <a:p>
                      <a:pPr algn="justLow" rtl="1">
                        <a:lnSpc>
                          <a:spcPct val="150000"/>
                        </a:lnSpc>
                      </a:pPr>
                      <a:r>
                        <a:rPr lang="ar-SA" sz="2000" dirty="0">
                          <a:effectLst/>
                          <a:cs typeface="B Nazanin" panose="00000400000000000000" pitchFamily="2" charset="-78"/>
                        </a:rPr>
                        <a:t>انترو باكترياسه (در هر گرم) </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dirty="0">
                          <a:effectLst/>
                          <a:cs typeface="B Nazanin" panose="00000400000000000000" pitchFamily="2" charset="-78"/>
                        </a:rPr>
                        <a:t>100</a:t>
                      </a:r>
                      <a:endParaRPr lang="en-US" sz="20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dirty="0">
                          <a:effectLst/>
                          <a:cs typeface="B Nazanin" panose="00000400000000000000" pitchFamily="2" charset="-78"/>
                        </a:rPr>
                        <a:t>10</a:t>
                      </a:r>
                      <a:endParaRPr lang="en-US" sz="20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b="1" dirty="0">
                          <a:effectLst/>
                          <a:cs typeface="B Nazanin" panose="00000400000000000000" pitchFamily="2" charset="-78"/>
                        </a:rPr>
                        <a:t>2</a:t>
                      </a:r>
                      <a:endParaRPr lang="en-US" sz="20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dirty="0">
                          <a:effectLst/>
                          <a:cs typeface="B Nazanin" panose="00000400000000000000" pitchFamily="2" charset="-78"/>
                        </a:rPr>
                        <a:t>5</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099101035"/>
                  </a:ext>
                </a:extLst>
              </a:tr>
              <a:tr h="877780">
                <a:tc>
                  <a:txBody>
                    <a:bodyPr/>
                    <a:lstStyle/>
                    <a:p>
                      <a:pPr algn="justLow" rtl="1">
                        <a:lnSpc>
                          <a:spcPct val="150000"/>
                        </a:lnSpc>
                      </a:pPr>
                      <a:r>
                        <a:rPr lang="ar-SA" sz="2000" dirty="0">
                          <a:effectLst/>
                          <a:cs typeface="B Nazanin" panose="00000400000000000000" pitchFamily="2" charset="-78"/>
                        </a:rPr>
                        <a:t>قارچ (در هر گرم) </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dirty="0">
                          <a:effectLst/>
                          <a:cs typeface="B Nazanin" panose="00000400000000000000" pitchFamily="2" charset="-78"/>
                        </a:rPr>
                        <a:t>10</a:t>
                      </a:r>
                      <a:r>
                        <a:rPr lang="ar-SA" sz="2000" baseline="30000" dirty="0">
                          <a:effectLst/>
                          <a:cs typeface="B Nazanin" panose="00000400000000000000" pitchFamily="2" charset="-78"/>
                        </a:rPr>
                        <a:t>4</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dirty="0">
                          <a:effectLst/>
                          <a:cs typeface="B Nazanin" panose="00000400000000000000" pitchFamily="2" charset="-78"/>
                        </a:rPr>
                        <a:t>10</a:t>
                      </a:r>
                      <a:r>
                        <a:rPr lang="ar-SA" sz="2000" baseline="30000" dirty="0">
                          <a:effectLst/>
                          <a:cs typeface="B Nazanin" panose="00000400000000000000" pitchFamily="2" charset="-78"/>
                        </a:rPr>
                        <a:t>3</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dirty="0">
                          <a:effectLst/>
                          <a:cs typeface="B Nazanin" panose="00000400000000000000" pitchFamily="2" charset="-78"/>
                        </a:rPr>
                        <a:t>3</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ctr" rtl="1">
                        <a:lnSpc>
                          <a:spcPct val="150000"/>
                        </a:lnSpc>
                      </a:pPr>
                      <a:r>
                        <a:rPr lang="ar-SA" sz="2000" dirty="0">
                          <a:effectLst/>
                          <a:cs typeface="B Nazanin" panose="00000400000000000000" pitchFamily="2" charset="-78"/>
                        </a:rPr>
                        <a:t>5</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1590913559"/>
                  </a:ext>
                </a:extLst>
              </a:tr>
            </a:tbl>
          </a:graphicData>
        </a:graphic>
      </p:graphicFrame>
      <p:sp>
        <p:nvSpPr>
          <p:cNvPr id="4" name="TextBox 3">
            <a:extLst>
              <a:ext uri="{FF2B5EF4-FFF2-40B4-BE49-F238E27FC236}">
                <a16:creationId xmlns:a16="http://schemas.microsoft.com/office/drawing/2014/main" id="{D6FAFDAF-53B5-4D11-9098-E3E5F4023D04}"/>
              </a:ext>
            </a:extLst>
          </p:cNvPr>
          <p:cNvSpPr txBox="1"/>
          <p:nvPr/>
        </p:nvSpPr>
        <p:spPr>
          <a:xfrm>
            <a:off x="1540043" y="753115"/>
            <a:ext cx="7940841" cy="800219"/>
          </a:xfrm>
          <a:prstGeom prst="rect">
            <a:avLst/>
          </a:prstGeom>
          <a:noFill/>
        </p:spPr>
        <p:txBody>
          <a:bodyPr wrap="square" rtlCol="0">
            <a:spAutoFit/>
          </a:bodyPr>
          <a:lstStyle/>
          <a:p>
            <a:pPr algn="ctr"/>
            <a:r>
              <a:rPr lang="fa-IR"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جدول 1- ويژگي هاي ميكروبي خوراك آماده دام ، طيور و آبزيان</a:t>
            </a:r>
            <a:endParaRPr lang="en-US" sz="28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endParaRPr>
          </a:p>
          <a:p>
            <a:pPr algn="ctr"/>
            <a:endParaRPr lang="en-US" dirty="0"/>
          </a:p>
        </p:txBody>
      </p:sp>
      <p:sp>
        <p:nvSpPr>
          <p:cNvPr id="2" name="Slide Number Placeholder 4">
            <a:extLst>
              <a:ext uri="{FF2B5EF4-FFF2-40B4-BE49-F238E27FC236}">
                <a16:creationId xmlns:a16="http://schemas.microsoft.com/office/drawing/2014/main" id="{D552AECF-D953-3138-0410-F8528FDF7C5A}"/>
              </a:ext>
            </a:extLst>
          </p:cNvPr>
          <p:cNvSpPr txBox="1">
            <a:spLocks/>
          </p:cNvSpPr>
          <p:nvPr/>
        </p:nvSpPr>
        <p:spPr>
          <a:xfrm>
            <a:off x="10566297" y="314116"/>
            <a:ext cx="691512"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DC7399-342C-441B-8831-CDA87B369D1A}" type="slidenum">
              <a:rPr lang="en-US" sz="2800" smtClean="0">
                <a:solidFill>
                  <a:schemeClr val="bg1"/>
                </a:solidFill>
              </a:rPr>
              <a:pPr/>
              <a:t>41</a:t>
            </a:fld>
            <a:endParaRPr lang="en-US" sz="2800" dirty="0">
              <a:solidFill>
                <a:schemeClr val="bg1"/>
              </a:solidFill>
            </a:endParaRPr>
          </a:p>
        </p:txBody>
      </p:sp>
    </p:spTree>
    <p:extLst>
      <p:ext uri="{BB962C8B-B14F-4D97-AF65-F5344CB8AC3E}">
        <p14:creationId xmlns:p14="http://schemas.microsoft.com/office/powerpoint/2010/main" val="3802106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719C91A-4F2A-45C0-AA0E-0C6A4C7F088A}"/>
              </a:ext>
            </a:extLst>
          </p:cNvPr>
          <p:cNvGraphicFramePr>
            <a:graphicFrameLocks noGrp="1"/>
          </p:cNvGraphicFramePr>
          <p:nvPr>
            <p:ph idx="1"/>
            <p:extLst>
              <p:ext uri="{D42A27DB-BD31-4B8C-83A1-F6EECF244321}">
                <p14:modId xmlns:p14="http://schemas.microsoft.com/office/powerpoint/2010/main" val="2277870324"/>
              </p:ext>
            </p:extLst>
          </p:nvPr>
        </p:nvGraphicFramePr>
        <p:xfrm>
          <a:off x="587829" y="1474914"/>
          <a:ext cx="11016342" cy="5089716"/>
        </p:xfrm>
        <a:graphic>
          <a:graphicData uri="http://schemas.openxmlformats.org/drawingml/2006/table">
            <a:tbl>
              <a:tblPr rtl="1" firstRow="1" firstCol="1" lastRow="1" lastCol="1" bandRow="1" bandCol="1">
                <a:tableStyleId>{E8B1032C-EA38-4F05-BA0D-38AFFFC7BED3}</a:tableStyleId>
              </a:tblPr>
              <a:tblGrid>
                <a:gridCol w="2036452">
                  <a:extLst>
                    <a:ext uri="{9D8B030D-6E8A-4147-A177-3AD203B41FA5}">
                      <a16:colId xmlns:a16="http://schemas.microsoft.com/office/drawing/2014/main" val="3257754068"/>
                    </a:ext>
                  </a:extLst>
                </a:gridCol>
                <a:gridCol w="1566239">
                  <a:extLst>
                    <a:ext uri="{9D8B030D-6E8A-4147-A177-3AD203B41FA5}">
                      <a16:colId xmlns:a16="http://schemas.microsoft.com/office/drawing/2014/main" val="1515853240"/>
                    </a:ext>
                  </a:extLst>
                </a:gridCol>
                <a:gridCol w="1460828">
                  <a:extLst>
                    <a:ext uri="{9D8B030D-6E8A-4147-A177-3AD203B41FA5}">
                      <a16:colId xmlns:a16="http://schemas.microsoft.com/office/drawing/2014/main" val="2417051105"/>
                    </a:ext>
                  </a:extLst>
                </a:gridCol>
                <a:gridCol w="2589480">
                  <a:extLst>
                    <a:ext uri="{9D8B030D-6E8A-4147-A177-3AD203B41FA5}">
                      <a16:colId xmlns:a16="http://schemas.microsoft.com/office/drawing/2014/main" val="3319137103"/>
                    </a:ext>
                  </a:extLst>
                </a:gridCol>
                <a:gridCol w="1290117">
                  <a:extLst>
                    <a:ext uri="{9D8B030D-6E8A-4147-A177-3AD203B41FA5}">
                      <a16:colId xmlns:a16="http://schemas.microsoft.com/office/drawing/2014/main" val="264114784"/>
                    </a:ext>
                  </a:extLst>
                </a:gridCol>
                <a:gridCol w="1042255">
                  <a:extLst>
                    <a:ext uri="{9D8B030D-6E8A-4147-A177-3AD203B41FA5}">
                      <a16:colId xmlns:a16="http://schemas.microsoft.com/office/drawing/2014/main" val="638685813"/>
                    </a:ext>
                  </a:extLst>
                </a:gridCol>
                <a:gridCol w="1030971">
                  <a:extLst>
                    <a:ext uri="{9D8B030D-6E8A-4147-A177-3AD203B41FA5}">
                      <a16:colId xmlns:a16="http://schemas.microsoft.com/office/drawing/2014/main" val="2300821659"/>
                    </a:ext>
                  </a:extLst>
                </a:gridCol>
              </a:tblGrid>
              <a:tr h="581486">
                <a:tc>
                  <a:txBody>
                    <a:bodyPr/>
                    <a:lstStyle/>
                    <a:p>
                      <a:pPr algn="ctr" rtl="1">
                        <a:lnSpc>
                          <a:spcPct val="150000"/>
                        </a:lnSpc>
                      </a:pPr>
                      <a:r>
                        <a:rPr lang="ar-SA" sz="1400" b="1" dirty="0">
                          <a:solidFill>
                            <a:srgbClr val="FFC000"/>
                          </a:solidFill>
                          <a:effectLst/>
                          <a:cs typeface="B Mitra" panose="00000400000000000000" pitchFamily="2" charset="-78"/>
                        </a:rPr>
                        <a:t>نام</a:t>
                      </a:r>
                      <a:r>
                        <a:rPr lang="fa-IR" sz="1400" b="1" dirty="0">
                          <a:solidFill>
                            <a:srgbClr val="FFC000"/>
                          </a:solidFill>
                          <a:effectLst/>
                          <a:cs typeface="B Mitra" panose="00000400000000000000" pitchFamily="2" charset="-78"/>
                        </a:rPr>
                        <a:t>  </a:t>
                      </a:r>
                      <a:endParaRPr lang="en-US" sz="1400" b="1" dirty="0">
                        <a:solidFill>
                          <a:srgbClr val="FFC000"/>
                        </a:solidFill>
                        <a:effectLst/>
                        <a:cs typeface="B Mitra" panose="00000400000000000000" pitchFamily="2" charset="-78"/>
                      </a:endParaRPr>
                    </a:p>
                    <a:p>
                      <a:pPr algn="r" rtl="1">
                        <a:lnSpc>
                          <a:spcPct val="150000"/>
                        </a:lnSpc>
                      </a:pPr>
                      <a:r>
                        <a:rPr lang="ar-SA" sz="1400" b="1" dirty="0">
                          <a:solidFill>
                            <a:srgbClr val="FFC000"/>
                          </a:solidFill>
                          <a:effectLst/>
                          <a:cs typeface="B Mitra" panose="00000400000000000000" pitchFamily="2" charset="-78"/>
                        </a:rPr>
                        <a:t> </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rtl="1">
                        <a:lnSpc>
                          <a:spcPct val="150000"/>
                        </a:lnSpc>
                      </a:pPr>
                      <a:r>
                        <a:rPr lang="ar-SA" sz="1400" b="1" dirty="0">
                          <a:solidFill>
                            <a:srgbClr val="FFC000"/>
                          </a:solidFill>
                          <a:effectLst/>
                          <a:cs typeface="B Mitra" panose="00000400000000000000" pitchFamily="2" charset="-78"/>
                        </a:rPr>
                        <a:t>حداكثر ميزان مجاز</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rtl="1">
                        <a:lnSpc>
                          <a:spcPct val="150000"/>
                        </a:lnSpc>
                      </a:pPr>
                      <a:r>
                        <a:rPr lang="ar-SA" sz="1400" b="1" dirty="0">
                          <a:solidFill>
                            <a:srgbClr val="FFC000"/>
                          </a:solidFill>
                          <a:effectLst/>
                          <a:cs typeface="B Mitra" panose="00000400000000000000" pitchFamily="2" charset="-78"/>
                        </a:rPr>
                        <a:t>خوراك آماده</a:t>
                      </a:r>
                      <a:endParaRPr lang="en-US" sz="1400" b="1" dirty="0">
                        <a:solidFill>
                          <a:srgbClr val="FFC000"/>
                        </a:solidFill>
                        <a:effectLst/>
                        <a:cs typeface="B Mitra" panose="00000400000000000000" pitchFamily="2" charset="-78"/>
                      </a:endParaRPr>
                    </a:p>
                    <a:p>
                      <a:pPr algn="ctr" rtl="1">
                        <a:lnSpc>
                          <a:spcPct val="150000"/>
                        </a:lnSpc>
                      </a:pPr>
                      <a:r>
                        <a:rPr lang="ar-SA" sz="1400" b="1" dirty="0">
                          <a:solidFill>
                            <a:srgbClr val="FFC000"/>
                          </a:solidFill>
                          <a:effectLst/>
                          <a:cs typeface="B Mitra" panose="00000400000000000000" pitchFamily="2" charset="-78"/>
                        </a:rPr>
                        <a:t> دام </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tc>
                  <a:txBody>
                    <a:bodyPr/>
                    <a:lstStyle/>
                    <a:p>
                      <a:pPr algn="ctr" rtl="1">
                        <a:lnSpc>
                          <a:spcPct val="150000"/>
                        </a:lnSpc>
                      </a:pPr>
                      <a:r>
                        <a:rPr lang="ar-SA" sz="1400" b="1" dirty="0">
                          <a:solidFill>
                            <a:srgbClr val="FFC000"/>
                          </a:solidFill>
                          <a:effectLst/>
                          <a:cs typeface="B Mitra" panose="00000400000000000000" pitchFamily="2" charset="-78"/>
                        </a:rPr>
                        <a:t>استثنا</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tc>
                  <a:txBody>
                    <a:bodyPr/>
                    <a:lstStyle/>
                    <a:p>
                      <a:pPr algn="ctr" rtl="1">
                        <a:lnSpc>
                          <a:spcPct val="150000"/>
                        </a:lnSpc>
                      </a:pPr>
                      <a:r>
                        <a:rPr lang="ar-SA" sz="1400" b="1" dirty="0">
                          <a:solidFill>
                            <a:srgbClr val="FFC000"/>
                          </a:solidFill>
                          <a:effectLst/>
                          <a:cs typeface="B Mitra" panose="00000400000000000000" pitchFamily="2" charset="-78"/>
                        </a:rPr>
                        <a:t>خوراك آماده</a:t>
                      </a:r>
                      <a:endParaRPr lang="en-US" sz="1400" b="1" dirty="0">
                        <a:solidFill>
                          <a:srgbClr val="FFC000"/>
                        </a:solidFill>
                        <a:effectLst/>
                        <a:cs typeface="B Mitra" panose="00000400000000000000" pitchFamily="2" charset="-78"/>
                      </a:endParaRPr>
                    </a:p>
                    <a:p>
                      <a:pPr algn="ctr" rtl="1">
                        <a:lnSpc>
                          <a:spcPct val="150000"/>
                        </a:lnSpc>
                      </a:pPr>
                      <a:r>
                        <a:rPr lang="ar-SA" sz="1400" b="1" dirty="0">
                          <a:solidFill>
                            <a:srgbClr val="FFC000"/>
                          </a:solidFill>
                          <a:effectLst/>
                          <a:cs typeface="B Mitra" panose="00000400000000000000" pitchFamily="2" charset="-78"/>
                        </a:rPr>
                        <a:t> طيور </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tc>
                  <a:txBody>
                    <a:bodyPr/>
                    <a:lstStyle/>
                    <a:p>
                      <a:pPr algn="ctr" rtl="1">
                        <a:lnSpc>
                          <a:spcPct val="150000"/>
                        </a:lnSpc>
                      </a:pPr>
                      <a:r>
                        <a:rPr lang="ar-SA" sz="1400" b="1" dirty="0">
                          <a:solidFill>
                            <a:srgbClr val="FFC000"/>
                          </a:solidFill>
                          <a:effectLst/>
                          <a:cs typeface="B Mitra" panose="00000400000000000000" pitchFamily="2" charset="-78"/>
                        </a:rPr>
                        <a:t>استثنا</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tc>
                  <a:txBody>
                    <a:bodyPr/>
                    <a:lstStyle/>
                    <a:p>
                      <a:pPr algn="ctr" rtl="1">
                        <a:lnSpc>
                          <a:spcPct val="150000"/>
                        </a:lnSpc>
                      </a:pPr>
                      <a:r>
                        <a:rPr lang="ar-SA" sz="1400" b="1" dirty="0">
                          <a:solidFill>
                            <a:srgbClr val="FFC000"/>
                          </a:solidFill>
                          <a:effectLst/>
                          <a:cs typeface="B Mitra" panose="00000400000000000000" pitchFamily="2" charset="-78"/>
                        </a:rPr>
                        <a:t>واحد سنجش</a:t>
                      </a:r>
                      <a:endParaRPr lang="en-US" sz="14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extLst>
                  <a:ext uri="{0D108BD9-81ED-4DB2-BD59-A6C34878D82A}">
                    <a16:rowId xmlns:a16="http://schemas.microsoft.com/office/drawing/2014/main" val="4256314957"/>
                  </a:ext>
                </a:extLst>
              </a:tr>
              <a:tr h="809025">
                <a:tc>
                  <a:txBody>
                    <a:bodyPr/>
                    <a:lstStyle/>
                    <a:p>
                      <a:pPr algn="justLow" rtl="1"/>
                      <a:r>
                        <a:rPr lang="ar-SA" sz="1200" b="1" dirty="0">
                          <a:effectLst/>
                          <a:cs typeface="B Nazanin" panose="00000400000000000000" pitchFamily="2" charset="-78"/>
                        </a:rPr>
                        <a:t>آفلاتوكسين </a:t>
                      </a:r>
                      <a:r>
                        <a:rPr lang="en-US" sz="1200" b="1" dirty="0">
                          <a:effectLst/>
                          <a:cs typeface="B Nazanin" panose="00000400000000000000" pitchFamily="2" charset="-78"/>
                        </a:rPr>
                        <a:t>B</a:t>
                      </a:r>
                      <a:r>
                        <a:rPr lang="en-US" sz="1200" b="1" baseline="-25000" dirty="0">
                          <a:effectLst/>
                          <a:cs typeface="B Nazanin" panose="00000400000000000000" pitchFamily="2" charset="-78"/>
                        </a:rPr>
                        <a:t>1</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rtl="1"/>
                      <a:r>
                        <a:rPr lang="en-US" sz="1200" b="1" dirty="0">
                          <a:effectLst/>
                          <a:cs typeface="B Nazanin" panose="00000400000000000000" pitchFamily="2" charset="-78"/>
                        </a:rPr>
                        <a:t>Aflatoxin B</a:t>
                      </a:r>
                      <a:r>
                        <a:rPr lang="en-US" sz="1200" b="1" baseline="-25000" dirty="0">
                          <a:effectLst/>
                          <a:cs typeface="B Nazanin" panose="00000400000000000000" pitchFamily="2" charset="-78"/>
                        </a:rPr>
                        <a:t>1</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rtl="1"/>
                      <a:r>
                        <a:rPr lang="fa-IR" sz="1200" b="1" dirty="0">
                          <a:effectLst/>
                          <a:cs typeface="B Nazanin" panose="00000400000000000000" pitchFamily="2" charset="-78"/>
                        </a:rPr>
                        <a:t>0/01</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گوسفند، بز و گاو: </a:t>
                      </a:r>
                      <a:r>
                        <a:rPr lang="fa-IR" sz="1200" b="1" dirty="0">
                          <a:effectLst/>
                          <a:cs typeface="B Nazanin" panose="00000400000000000000" pitchFamily="2" charset="-78"/>
                        </a:rPr>
                        <a:t>0/02</a:t>
                      </a:r>
                      <a:r>
                        <a:rPr lang="ar-SA" sz="1200" b="1" dirty="0">
                          <a:effectLst/>
                          <a:cs typeface="B Nazanin" panose="00000400000000000000" pitchFamily="2" charset="-78"/>
                        </a:rPr>
                        <a:t> </a:t>
                      </a:r>
                      <a:endParaRPr lang="en-US" sz="1200" b="1" dirty="0">
                        <a:effectLst/>
                        <a:cs typeface="B Nazanin" panose="00000400000000000000" pitchFamily="2" charset="-78"/>
                      </a:endParaRPr>
                    </a:p>
                    <a:p>
                      <a:pPr algn="ctr" rtl="1"/>
                      <a:r>
                        <a:rPr lang="ar-SA" sz="1200" b="1" dirty="0">
                          <a:effectLst/>
                          <a:cs typeface="B Nazanin" panose="00000400000000000000" pitchFamily="2" charset="-78"/>
                        </a:rPr>
                        <a:t>(دوره شيروراي:</a:t>
                      </a:r>
                      <a:r>
                        <a:rPr lang="fa-IR" sz="1200" b="1" dirty="0">
                          <a:effectLst/>
                          <a:cs typeface="B Nazanin" panose="00000400000000000000" pitchFamily="2" charset="-78"/>
                        </a:rPr>
                        <a:t>0/005</a:t>
                      </a:r>
                      <a:r>
                        <a:rPr lang="ar-SA" sz="1200" b="1" dirty="0">
                          <a:effectLst/>
                          <a:cs typeface="B Nazanin" panose="00000400000000000000" pitchFamily="2" charset="-78"/>
                        </a:rPr>
                        <a:t>، بره، بزغاله، گوساله:</a:t>
                      </a:r>
                      <a:r>
                        <a:rPr lang="fa-IR" sz="1200" b="1" dirty="0">
                          <a:effectLst/>
                          <a:cs typeface="B Nazanin" panose="00000400000000000000" pitchFamily="2" charset="-78"/>
                        </a:rPr>
                        <a:t>0/01</a:t>
                      </a:r>
                      <a:r>
                        <a:rPr lang="ar-SA" sz="1200" b="1" dirty="0">
                          <a:effectLst/>
                          <a:cs typeface="B Nazanin" panose="00000400000000000000" pitchFamily="2" charset="-78"/>
                        </a:rPr>
                        <a:t> )، خوك:</a:t>
                      </a:r>
                      <a:r>
                        <a:rPr lang="fa-IR" sz="1200" b="1" dirty="0">
                          <a:effectLst/>
                          <a:cs typeface="B Nazanin" panose="00000400000000000000" pitchFamily="2" charset="-78"/>
                        </a:rPr>
                        <a:t>0/02 </a:t>
                      </a:r>
                      <a:r>
                        <a:rPr lang="fa-IR" sz="1200" b="1" baseline="0" dirty="0">
                          <a:effectLst/>
                          <a:cs typeface="B Nazanin" panose="00000400000000000000" pitchFamily="2" charset="-78"/>
                        </a:rPr>
                        <a:t> </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0/02</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به جز جوجه</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3630963410"/>
                  </a:ext>
                </a:extLst>
              </a:tr>
              <a:tr h="202256">
                <a:tc>
                  <a:txBody>
                    <a:bodyPr/>
                    <a:lstStyle/>
                    <a:p>
                      <a:pPr algn="justLow" rtl="1"/>
                      <a:r>
                        <a:rPr lang="ar-SA" sz="1200" b="1">
                          <a:effectLst/>
                          <a:cs typeface="B Nazanin" panose="00000400000000000000" pitchFamily="2" charset="-78"/>
                        </a:rPr>
                        <a:t>ديوكسين ها</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Dioxins</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0/75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0/75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ng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4224901921"/>
                  </a:ext>
                </a:extLst>
              </a:tr>
              <a:tr h="404512">
                <a:tc>
                  <a:txBody>
                    <a:bodyPr/>
                    <a:lstStyle/>
                    <a:p>
                      <a:pPr algn="justLow" rtl="1"/>
                      <a:r>
                        <a:rPr lang="ar-SA" sz="1200" b="1" dirty="0">
                          <a:effectLst/>
                          <a:cs typeface="B Nazanin" panose="00000400000000000000" pitchFamily="2" charset="-78"/>
                        </a:rPr>
                        <a:t>مجموع ديوكسين ها </a:t>
                      </a:r>
                      <a:endParaRPr lang="en-US" sz="1200" b="1" dirty="0">
                        <a:effectLst/>
                        <a:cs typeface="B Nazanin" panose="00000400000000000000" pitchFamily="2" charset="-78"/>
                      </a:endParaRPr>
                    </a:p>
                    <a:p>
                      <a:pPr algn="justLow" rtl="1"/>
                      <a:r>
                        <a:rPr lang="ar-SA" sz="1200" b="1" dirty="0">
                          <a:effectLst/>
                          <a:cs typeface="B Nazanin" panose="00000400000000000000" pitchFamily="2" charset="-78"/>
                        </a:rPr>
                        <a:t>و شبه ديوكسين ها</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 </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1/5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1/5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ng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776061907"/>
                  </a:ext>
                </a:extLst>
              </a:tr>
              <a:tr h="404512">
                <a:tc>
                  <a:txBody>
                    <a:bodyPr/>
                    <a:lstStyle/>
                    <a:p>
                      <a:pPr algn="justLow" rtl="1"/>
                      <a:r>
                        <a:rPr lang="ar-SA" sz="1200" b="1">
                          <a:effectLst/>
                          <a:cs typeface="B Nazanin" panose="00000400000000000000" pitchFamily="2" charset="-78"/>
                        </a:rPr>
                        <a:t>آرسنيك </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a:effectLst/>
                          <a:cs typeface="B Nazanin" panose="00000400000000000000" pitchFamily="2" charset="-78"/>
                        </a:rPr>
                        <a:t>Arsenic</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2</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حيواتات پوستي: 10</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2</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 </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839235935"/>
                  </a:ext>
                </a:extLst>
              </a:tr>
              <a:tr h="606769">
                <a:tc>
                  <a:txBody>
                    <a:bodyPr/>
                    <a:lstStyle/>
                    <a:p>
                      <a:pPr algn="justLow" rtl="1"/>
                      <a:r>
                        <a:rPr lang="ar-SA" sz="1200" b="1">
                          <a:effectLst/>
                          <a:cs typeface="B Nazanin" panose="00000400000000000000" pitchFamily="2" charset="-78"/>
                        </a:rPr>
                        <a:t>كادميم </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a:effectLst/>
                          <a:cs typeface="B Nazanin" panose="00000400000000000000" pitchFamily="2" charset="-78"/>
                        </a:rPr>
                        <a:t>Cadmium</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گوسفند، بز و گاو: 1، </a:t>
                      </a:r>
                      <a:endParaRPr lang="en-US" sz="1200" b="1" dirty="0">
                        <a:effectLst/>
                        <a:cs typeface="B Nazanin" panose="00000400000000000000" pitchFamily="2" charset="-78"/>
                      </a:endParaRPr>
                    </a:p>
                    <a:p>
                      <a:pPr algn="ctr" rtl="1"/>
                      <a:r>
                        <a:rPr lang="ar-SA" sz="1200" b="1" dirty="0">
                          <a:effectLst/>
                          <a:cs typeface="B Nazanin" panose="00000400000000000000" pitchFamily="2" charset="-78"/>
                        </a:rPr>
                        <a:t>(بره، بزغاله، گوساله: </a:t>
                      </a:r>
                      <a:r>
                        <a:rPr lang="fa-IR" sz="1200" b="1" dirty="0">
                          <a:effectLst/>
                          <a:cs typeface="B Nazanin" panose="00000400000000000000" pitchFamily="2" charset="-78"/>
                        </a:rPr>
                        <a:t>0/5</a:t>
                      </a:r>
                      <a:r>
                        <a:rPr lang="ar-SA" sz="1200" b="1" dirty="0">
                          <a:effectLst/>
                          <a:cs typeface="B Nazanin" panose="00000400000000000000" pitchFamily="2" charset="-78"/>
                        </a:rPr>
                        <a:t>)</a:t>
                      </a:r>
                      <a:endParaRPr lang="en-US" sz="1200" b="1" dirty="0">
                        <a:effectLst/>
                        <a:cs typeface="B Nazanin" panose="00000400000000000000" pitchFamily="2" charset="-78"/>
                      </a:endParaRPr>
                    </a:p>
                    <a:p>
                      <a:pPr algn="ctr" rtl="1"/>
                      <a:r>
                        <a:rPr lang="en-US" sz="1200" b="1" dirty="0">
                          <a:effectLst/>
                          <a:cs typeface="B Nazanin" panose="00000400000000000000" pitchFamily="2" charset="-78"/>
                        </a:rPr>
                        <a:t>Pet animals</a:t>
                      </a:r>
                      <a:r>
                        <a:rPr lang="ar-SA" sz="1200" b="1" dirty="0">
                          <a:effectLst/>
                          <a:cs typeface="B Nazanin" panose="00000400000000000000" pitchFamily="2" charset="-78"/>
                        </a:rPr>
                        <a:t>: 2</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552496413"/>
                  </a:ext>
                </a:extLst>
              </a:tr>
              <a:tr h="404512">
                <a:tc>
                  <a:txBody>
                    <a:bodyPr/>
                    <a:lstStyle/>
                    <a:p>
                      <a:pPr algn="justLow" rtl="1"/>
                      <a:r>
                        <a:rPr lang="ar-SA" sz="1200" b="1">
                          <a:effectLst/>
                          <a:cs typeface="B Nazanin" panose="00000400000000000000" pitchFamily="2" charset="-78"/>
                        </a:rPr>
                        <a:t>سرب </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Lead</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5</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354705842"/>
                  </a:ext>
                </a:extLst>
              </a:tr>
              <a:tr h="404512">
                <a:tc>
                  <a:txBody>
                    <a:bodyPr/>
                    <a:lstStyle/>
                    <a:p>
                      <a:pPr algn="justLow" rtl="1"/>
                      <a:r>
                        <a:rPr lang="ar-SA" sz="1200" b="1">
                          <a:effectLst/>
                          <a:cs typeface="B Nazanin" panose="00000400000000000000" pitchFamily="2" charset="-78"/>
                        </a:rPr>
                        <a:t>جيوه  </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a:effectLst/>
                          <a:cs typeface="B Nazanin" panose="00000400000000000000" pitchFamily="2" charset="-78"/>
                        </a:rPr>
                        <a:t>Mercury</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0/1</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حيواتات پوستي، سگ و گربه: </a:t>
                      </a:r>
                      <a:r>
                        <a:rPr lang="fa-IR" sz="1200" b="1" dirty="0">
                          <a:effectLst/>
                          <a:cs typeface="B Nazanin" panose="00000400000000000000" pitchFamily="2" charset="-78"/>
                        </a:rPr>
                        <a:t>0/3</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200" b="1" dirty="0">
                          <a:effectLst/>
                          <a:cs typeface="B Nazanin" panose="00000400000000000000" pitchFamily="2" charset="-78"/>
                        </a:rPr>
                        <a:t>0/1</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842255368"/>
                  </a:ext>
                </a:extLst>
              </a:tr>
              <a:tr h="606769">
                <a:tc>
                  <a:txBody>
                    <a:bodyPr/>
                    <a:lstStyle/>
                    <a:p>
                      <a:pPr algn="justLow" rtl="1"/>
                      <a:r>
                        <a:rPr lang="ar-SA" sz="1200" b="1">
                          <a:effectLst/>
                          <a:cs typeface="B Nazanin" panose="00000400000000000000" pitchFamily="2" charset="-78"/>
                        </a:rPr>
                        <a:t>فلوئور</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a:effectLst/>
                          <a:cs typeface="B Nazanin" panose="00000400000000000000" pitchFamily="2" charset="-78"/>
                        </a:rPr>
                        <a:t>Fluorine</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a:effectLst/>
                          <a:cs typeface="B Nazanin" panose="00000400000000000000" pitchFamily="2" charset="-78"/>
                        </a:rPr>
                        <a:t>150</a:t>
                      </a:r>
                      <a:endParaRPr lang="en-US" sz="12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گوسفند، بز و گاو: 50، </a:t>
                      </a:r>
                      <a:endParaRPr lang="en-US" sz="1200" b="1" dirty="0">
                        <a:effectLst/>
                        <a:cs typeface="B Nazanin" panose="00000400000000000000" pitchFamily="2" charset="-78"/>
                      </a:endParaRPr>
                    </a:p>
                    <a:p>
                      <a:pPr algn="ctr" rtl="1"/>
                      <a:r>
                        <a:rPr lang="ar-SA" sz="1200" b="1" dirty="0">
                          <a:effectLst/>
                          <a:cs typeface="B Nazanin" panose="00000400000000000000" pitchFamily="2" charset="-78"/>
                        </a:rPr>
                        <a:t>(دوره شيروراي: 30)</a:t>
                      </a:r>
                      <a:endParaRPr lang="en-US" sz="1200" b="1" dirty="0">
                        <a:effectLst/>
                        <a:cs typeface="B Nazanin" panose="00000400000000000000" pitchFamily="2" charset="-78"/>
                      </a:endParaRPr>
                    </a:p>
                    <a:p>
                      <a:pPr algn="ctr" rtl="1"/>
                      <a:r>
                        <a:rPr lang="ar-SA" sz="1200" b="1" dirty="0">
                          <a:effectLst/>
                          <a:cs typeface="B Nazanin" panose="00000400000000000000" pitchFamily="2" charset="-78"/>
                        </a:rPr>
                        <a:t>خوك:100</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350</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مرغ: 250</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20388055"/>
                  </a:ext>
                </a:extLst>
              </a:tr>
              <a:tr h="606769">
                <a:tc>
                  <a:txBody>
                    <a:bodyPr/>
                    <a:lstStyle/>
                    <a:p>
                      <a:pPr algn="just" rtl="1"/>
                      <a:r>
                        <a:rPr lang="ar-SA" sz="1200" b="1" dirty="0">
                          <a:effectLst/>
                          <a:cs typeface="B Nazanin" panose="00000400000000000000" pitchFamily="2" charset="-78"/>
                        </a:rPr>
                        <a:t>نيتريت ها </a:t>
                      </a:r>
                      <a:endParaRPr lang="en-US" sz="1200" b="1" dirty="0">
                        <a:effectLst/>
                        <a:cs typeface="B Nazanin" panose="00000400000000000000" pitchFamily="2" charset="-78"/>
                      </a:endParaRPr>
                    </a:p>
                    <a:p>
                      <a:pPr algn="justLow" rtl="1"/>
                      <a:r>
                        <a:rPr lang="ar-SA" sz="1200" b="1" dirty="0">
                          <a:effectLst/>
                          <a:cs typeface="B Nazanin" panose="00000400000000000000" pitchFamily="2" charset="-78"/>
                        </a:rPr>
                        <a:t>(</a:t>
                      </a:r>
                      <a:r>
                        <a:rPr lang="en-US" sz="1200" b="1" dirty="0">
                          <a:effectLst/>
                          <a:cs typeface="B Nazanin" panose="00000400000000000000" pitchFamily="2" charset="-78"/>
                        </a:rPr>
                        <a:t>Expressed as sodium nitrite</a:t>
                      </a:r>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Nitrites</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15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در مورد خوراك سگ  و گربه با بيش از 20 درصد رطوبت مطرح نيست</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15</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200" b="1" dirty="0">
                          <a:effectLst/>
                          <a:cs typeface="B Nazanin" panose="00000400000000000000" pitchFamily="2" charset="-78"/>
                        </a:rPr>
                        <a:t>-</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200" b="1" dirty="0">
                          <a:effectLst/>
                          <a:cs typeface="B Nazanin" panose="00000400000000000000" pitchFamily="2" charset="-78"/>
                        </a:rPr>
                        <a:t>mg /kg</a:t>
                      </a:r>
                      <a:endParaRPr lang="en-US" sz="12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857204983"/>
                  </a:ext>
                </a:extLst>
              </a:tr>
            </a:tbl>
          </a:graphicData>
        </a:graphic>
      </p:graphicFrame>
      <p:sp>
        <p:nvSpPr>
          <p:cNvPr id="4" name="TextBox 3">
            <a:extLst>
              <a:ext uri="{FF2B5EF4-FFF2-40B4-BE49-F238E27FC236}">
                <a16:creationId xmlns:a16="http://schemas.microsoft.com/office/drawing/2014/main" id="{B0D680B7-967D-4855-9093-FD264757265C}"/>
              </a:ext>
            </a:extLst>
          </p:cNvPr>
          <p:cNvSpPr txBox="1"/>
          <p:nvPr/>
        </p:nvSpPr>
        <p:spPr>
          <a:xfrm>
            <a:off x="1072816" y="583529"/>
            <a:ext cx="9131968" cy="600164"/>
          </a:xfrm>
          <a:prstGeom prst="rect">
            <a:avLst/>
          </a:prstGeom>
          <a:noFill/>
        </p:spPr>
        <p:txBody>
          <a:bodyPr wrap="square" rtlCol="0">
            <a:spAutoFit/>
          </a:bodyPr>
          <a:lstStyle/>
          <a:p>
            <a:pPr marL="16510" algn="ctr" rtl="1">
              <a:lnSpc>
                <a:spcPct val="150000"/>
              </a:lnSpc>
            </a:pPr>
            <a:r>
              <a:rPr lang="fa-IR" sz="24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جدول 2- حداكثر مجاز ميزان مايكوتوكسين‌ها و عناصر شيميايي در خوراک آماده دام</a:t>
            </a:r>
            <a:endParaRPr lang="en-US" sz="2400" dirty="0">
              <a:solidFill>
                <a:srgbClr val="FFC000"/>
              </a:solidFill>
              <a:latin typeface="Times New Roman" panose="02020603050405020304" pitchFamily="18" charset="0"/>
              <a:ea typeface="Times New Roman" panose="02020603050405020304" pitchFamily="18" charset="0"/>
              <a:cs typeface="B Mitra" panose="00000400000000000000" pitchFamily="2" charset="-78"/>
            </a:endParaRPr>
          </a:p>
        </p:txBody>
      </p:sp>
      <p:sp>
        <p:nvSpPr>
          <p:cNvPr id="2" name="Slide Number Placeholder 4">
            <a:extLst>
              <a:ext uri="{FF2B5EF4-FFF2-40B4-BE49-F238E27FC236}">
                <a16:creationId xmlns:a16="http://schemas.microsoft.com/office/drawing/2014/main" id="{928AAE04-CCBC-14D7-1C77-3B3221E7BB4C}"/>
              </a:ext>
            </a:extLst>
          </p:cNvPr>
          <p:cNvSpPr txBox="1">
            <a:spLocks/>
          </p:cNvSpPr>
          <p:nvPr/>
        </p:nvSpPr>
        <p:spPr>
          <a:xfrm>
            <a:off x="10475173" y="320040"/>
            <a:ext cx="644011"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DC7399-342C-441B-8831-CDA87B369D1A}" type="slidenum">
              <a:rPr lang="en-US" sz="2800" smtClean="0">
                <a:solidFill>
                  <a:schemeClr val="bg1"/>
                </a:solidFill>
              </a:rPr>
              <a:pPr/>
              <a:t>42</a:t>
            </a:fld>
            <a:endParaRPr lang="en-US" sz="2800" dirty="0">
              <a:solidFill>
                <a:schemeClr val="bg1"/>
              </a:solidFill>
            </a:endParaRPr>
          </a:p>
        </p:txBody>
      </p:sp>
    </p:spTree>
    <p:extLst>
      <p:ext uri="{BB962C8B-B14F-4D97-AF65-F5344CB8AC3E}">
        <p14:creationId xmlns:p14="http://schemas.microsoft.com/office/powerpoint/2010/main" val="3415042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A328B7-9D4D-4666-B3CB-37935C37C1D6}"/>
              </a:ext>
            </a:extLst>
          </p:cNvPr>
          <p:cNvGraphicFramePr>
            <a:graphicFrameLocks noGrp="1"/>
          </p:cNvGraphicFramePr>
          <p:nvPr>
            <p:ph idx="1"/>
            <p:extLst>
              <p:ext uri="{D42A27DB-BD31-4B8C-83A1-F6EECF244321}">
                <p14:modId xmlns:p14="http://schemas.microsoft.com/office/powerpoint/2010/main" val="676582149"/>
              </p:ext>
            </p:extLst>
          </p:nvPr>
        </p:nvGraphicFramePr>
        <p:xfrm>
          <a:off x="1369925" y="2189191"/>
          <a:ext cx="9047405" cy="3881235"/>
        </p:xfrm>
        <a:graphic>
          <a:graphicData uri="http://schemas.openxmlformats.org/drawingml/2006/table">
            <a:tbl>
              <a:tblPr rtl="1" firstRow="1" firstCol="1" lastRow="1" lastCol="1" bandRow="1" bandCol="1">
                <a:tableStyleId>{E8B1032C-EA38-4F05-BA0D-38AFFFC7BED3}</a:tableStyleId>
              </a:tblPr>
              <a:tblGrid>
                <a:gridCol w="2619809">
                  <a:extLst>
                    <a:ext uri="{9D8B030D-6E8A-4147-A177-3AD203B41FA5}">
                      <a16:colId xmlns:a16="http://schemas.microsoft.com/office/drawing/2014/main" val="2978291303"/>
                    </a:ext>
                  </a:extLst>
                </a:gridCol>
                <a:gridCol w="1654956">
                  <a:extLst>
                    <a:ext uri="{9D8B030D-6E8A-4147-A177-3AD203B41FA5}">
                      <a16:colId xmlns:a16="http://schemas.microsoft.com/office/drawing/2014/main" val="2086581310"/>
                    </a:ext>
                  </a:extLst>
                </a:gridCol>
                <a:gridCol w="1905110">
                  <a:extLst>
                    <a:ext uri="{9D8B030D-6E8A-4147-A177-3AD203B41FA5}">
                      <a16:colId xmlns:a16="http://schemas.microsoft.com/office/drawing/2014/main" val="1483215880"/>
                    </a:ext>
                  </a:extLst>
                </a:gridCol>
                <a:gridCol w="1485017">
                  <a:extLst>
                    <a:ext uri="{9D8B030D-6E8A-4147-A177-3AD203B41FA5}">
                      <a16:colId xmlns:a16="http://schemas.microsoft.com/office/drawing/2014/main" val="3232381956"/>
                    </a:ext>
                  </a:extLst>
                </a:gridCol>
                <a:gridCol w="1382513">
                  <a:extLst>
                    <a:ext uri="{9D8B030D-6E8A-4147-A177-3AD203B41FA5}">
                      <a16:colId xmlns:a16="http://schemas.microsoft.com/office/drawing/2014/main" val="3057158334"/>
                    </a:ext>
                  </a:extLst>
                </a:gridCol>
              </a:tblGrid>
              <a:tr h="708650">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SA" sz="1600" b="1" dirty="0">
                          <a:effectLst/>
                          <a:cs typeface="B Nazanin" panose="00000400000000000000" pitchFamily="2" charset="-78"/>
                        </a:rPr>
                        <a:t>نام </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p>
                      <a:pPr algn="ctr" rtl="1"/>
                      <a:r>
                        <a:rPr lang="ar-SA" sz="1600" b="1" dirty="0">
                          <a:effectLst/>
                          <a:cs typeface="B Nazanin" panose="00000400000000000000" pitchFamily="2" charset="-78"/>
                        </a:rPr>
                        <a:t> </a:t>
                      </a:r>
                      <a:endParaRPr lang="en-US" sz="1600" b="1" dirty="0">
                        <a:effectLst/>
                        <a:cs typeface="B Nazanin" panose="00000400000000000000" pitchFamily="2" charset="-78"/>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SA" sz="1600" b="1" dirty="0">
                          <a:effectLst/>
                          <a:cs typeface="B Nazanin" panose="00000400000000000000" pitchFamily="2" charset="-78"/>
                        </a:rPr>
                        <a:t>حداكثر ميزان مجاز</a:t>
                      </a:r>
                      <a:endParaRPr lang="en-US" sz="1600" b="1" dirty="0">
                        <a:effectLst/>
                        <a:cs typeface="B Nazanin" panose="00000400000000000000" pitchFamily="2" charset="-78"/>
                      </a:endParaRPr>
                    </a:p>
                    <a:p>
                      <a:pPr algn="r" rtl="1"/>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rtl="1"/>
                      <a:r>
                        <a:rPr lang="ar-SA" sz="1600" b="1" dirty="0">
                          <a:effectLst/>
                          <a:cs typeface="B Nazanin" panose="00000400000000000000" pitchFamily="2" charset="-78"/>
                        </a:rPr>
                        <a:t>خوراك آماده</a:t>
                      </a:r>
                      <a:endParaRPr lang="en-US" sz="1600" b="1" dirty="0">
                        <a:effectLst/>
                        <a:cs typeface="B Nazanin" panose="00000400000000000000" pitchFamily="2" charset="-78"/>
                      </a:endParaRPr>
                    </a:p>
                    <a:p>
                      <a:pPr algn="ctr" rtl="1"/>
                      <a:r>
                        <a:rPr lang="ar-SA" sz="1600" b="1" dirty="0">
                          <a:effectLst/>
                          <a:cs typeface="B Nazanin" panose="00000400000000000000" pitchFamily="2" charset="-78"/>
                        </a:rPr>
                        <a:t> ماهي</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tx2">
                        <a:lumMod val="20000"/>
                        <a:lumOff val="80000"/>
                      </a:schemeClr>
                    </a:solidFill>
                  </a:tcPr>
                </a:tc>
                <a:tc>
                  <a:txBody>
                    <a:bodyPr/>
                    <a:lstStyle/>
                    <a:p>
                      <a:pPr algn="ctr" rtl="1"/>
                      <a:r>
                        <a:rPr lang="ar-SA" sz="1600" b="1" dirty="0">
                          <a:effectLst/>
                          <a:cs typeface="B Nazanin" panose="00000400000000000000" pitchFamily="2" charset="-78"/>
                        </a:rPr>
                        <a:t>خوراك آماده</a:t>
                      </a:r>
                      <a:endParaRPr lang="en-US" sz="1600" b="1" dirty="0">
                        <a:effectLst/>
                        <a:cs typeface="B Nazanin" panose="00000400000000000000" pitchFamily="2" charset="-78"/>
                      </a:endParaRPr>
                    </a:p>
                    <a:p>
                      <a:pPr algn="ctr" rtl="1"/>
                      <a:r>
                        <a:rPr lang="ar-SA" sz="1600" b="1" dirty="0">
                          <a:effectLst/>
                          <a:cs typeface="B Nazanin" panose="00000400000000000000" pitchFamily="2" charset="-78"/>
                        </a:rPr>
                        <a:t>ساير آبزيان</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tx2">
                        <a:lumMod val="20000"/>
                        <a:lumOff val="80000"/>
                      </a:schemeClr>
                    </a:solidFill>
                  </a:tcPr>
                </a:tc>
                <a:tc>
                  <a:txBody>
                    <a:bodyPr/>
                    <a:lstStyle/>
                    <a:p>
                      <a:pPr algn="ctr" rtl="1"/>
                      <a:r>
                        <a:rPr lang="ar-SA" sz="1600" b="1" dirty="0">
                          <a:effectLst/>
                          <a:cs typeface="B Nazanin" panose="00000400000000000000" pitchFamily="2" charset="-78"/>
                        </a:rPr>
                        <a:t>واحد سنجش</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tx2">
                        <a:lumMod val="20000"/>
                        <a:lumOff val="80000"/>
                      </a:schemeClr>
                    </a:solidFill>
                  </a:tcPr>
                </a:tc>
                <a:extLst>
                  <a:ext uri="{0D108BD9-81ED-4DB2-BD59-A6C34878D82A}">
                    <a16:rowId xmlns:a16="http://schemas.microsoft.com/office/drawing/2014/main" val="2626819070"/>
                  </a:ext>
                </a:extLst>
              </a:tr>
              <a:tr h="472433">
                <a:tc>
                  <a:txBody>
                    <a:bodyPr/>
                    <a:lstStyle/>
                    <a:p>
                      <a:pPr algn="justLow" rtl="1"/>
                      <a:r>
                        <a:rPr lang="ar-SA" sz="1600" b="1" dirty="0">
                          <a:effectLst/>
                          <a:cs typeface="B Nazanin" panose="00000400000000000000" pitchFamily="2" charset="-78"/>
                        </a:rPr>
                        <a:t>آفلاتوكسين </a:t>
                      </a:r>
                      <a:r>
                        <a:rPr lang="en-US" sz="1600" b="1" dirty="0">
                          <a:effectLst/>
                          <a:cs typeface="B Nazanin" panose="00000400000000000000" pitchFamily="2" charset="-78"/>
                        </a:rPr>
                        <a:t>B</a:t>
                      </a:r>
                      <a:r>
                        <a:rPr lang="en-US" sz="1600" b="1" baseline="-25000" dirty="0">
                          <a:effectLst/>
                          <a:cs typeface="B Nazanin" panose="00000400000000000000" pitchFamily="2" charset="-78"/>
                        </a:rPr>
                        <a:t>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rtl="1"/>
                      <a:r>
                        <a:rPr lang="en-US" sz="1600" b="1" dirty="0">
                          <a:effectLst/>
                          <a:cs typeface="B Nazanin" panose="00000400000000000000" pitchFamily="2" charset="-78"/>
                        </a:rPr>
                        <a:t>Aflatoxin B</a:t>
                      </a:r>
                      <a:r>
                        <a:rPr lang="en-US" sz="1600" b="1" baseline="-25000" dirty="0">
                          <a:effectLst/>
                          <a:cs typeface="B Nazanin" panose="00000400000000000000" pitchFamily="2" charset="-78"/>
                        </a:rPr>
                        <a:t>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rtl="1"/>
                      <a:r>
                        <a:rPr lang="fa-IR" sz="1600" b="1" dirty="0">
                          <a:effectLst/>
                          <a:cs typeface="B Nazanin" panose="00000400000000000000" pitchFamily="2" charset="-78"/>
                        </a:rPr>
                        <a:t>0/01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latin typeface="Times New Roman" panose="02020603050405020304" pitchFamily="18" charset="0"/>
                          <a:ea typeface="Times New Roman" panose="02020603050405020304" pitchFamily="18" charset="0"/>
                          <a:cs typeface="B Nazanin" panose="00000400000000000000" pitchFamily="2" charset="-78"/>
                        </a:rPr>
                        <a:t>0/01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952003932"/>
                  </a:ext>
                </a:extLst>
              </a:tr>
              <a:tr h="236217">
                <a:tc>
                  <a:txBody>
                    <a:bodyPr/>
                    <a:lstStyle/>
                    <a:p>
                      <a:pPr algn="justLow" rtl="1"/>
                      <a:r>
                        <a:rPr lang="ar-SA" sz="1600" b="1" dirty="0">
                          <a:effectLst/>
                          <a:cs typeface="B Nazanin" panose="00000400000000000000" pitchFamily="2" charset="-78"/>
                        </a:rPr>
                        <a:t>ديوكسين ها</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Dioxins</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cs typeface="B Nazanin" panose="00000400000000000000" pitchFamily="2" charset="-78"/>
                        </a:rPr>
                        <a:t>2/25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cs typeface="B Nazanin" panose="00000400000000000000" pitchFamily="2" charset="-78"/>
                        </a:rPr>
                        <a:t>0/75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ng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856157166"/>
                  </a:ext>
                </a:extLst>
              </a:tr>
              <a:tr h="472433">
                <a:tc>
                  <a:txBody>
                    <a:bodyPr/>
                    <a:lstStyle/>
                    <a:p>
                      <a:pPr algn="justLow" rtl="1"/>
                      <a:r>
                        <a:rPr lang="ar-SA" sz="1600" b="1" dirty="0">
                          <a:effectLst/>
                          <a:cs typeface="B Nazanin" panose="00000400000000000000" pitchFamily="2" charset="-78"/>
                        </a:rPr>
                        <a:t>مجموع ديوكسين ها و شبه ديوكسين ها</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 </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a:effectLst/>
                          <a:cs typeface="B Nazanin" panose="00000400000000000000" pitchFamily="2" charset="-78"/>
                        </a:rPr>
                        <a:t>7</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latin typeface="Times New Roman" panose="02020603050405020304" pitchFamily="18" charset="0"/>
                          <a:ea typeface="Times New Roman" panose="02020603050405020304" pitchFamily="18" charset="0"/>
                          <a:cs typeface="B Nazanin" panose="00000400000000000000" pitchFamily="2" charset="-78"/>
                        </a:rPr>
                        <a:t>1/5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ng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40715500"/>
                  </a:ext>
                </a:extLst>
              </a:tr>
              <a:tr h="236217">
                <a:tc>
                  <a:txBody>
                    <a:bodyPr/>
                    <a:lstStyle/>
                    <a:p>
                      <a:pPr algn="justLow" rtl="1"/>
                      <a:r>
                        <a:rPr lang="ar-SA" sz="1600" b="1" dirty="0">
                          <a:effectLst/>
                          <a:cs typeface="B Nazanin" panose="00000400000000000000" pitchFamily="2" charset="-78"/>
                        </a:rPr>
                        <a:t>آرسنيك </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Arsenic</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10</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2</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341512525"/>
                  </a:ext>
                </a:extLst>
              </a:tr>
              <a:tr h="472433">
                <a:tc>
                  <a:txBody>
                    <a:bodyPr/>
                    <a:lstStyle/>
                    <a:p>
                      <a:pPr algn="justLow" rtl="1"/>
                      <a:r>
                        <a:rPr lang="ar-SA" sz="1600" b="1" dirty="0">
                          <a:effectLst/>
                          <a:cs typeface="B Nazanin" panose="00000400000000000000" pitchFamily="2" charset="-78"/>
                        </a:rPr>
                        <a:t>كادميم </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a:effectLst/>
                          <a:cs typeface="B Nazanin" panose="00000400000000000000" pitchFamily="2" charset="-78"/>
                        </a:rPr>
                        <a:t>Cadmium</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cs typeface="B Nazanin" panose="00000400000000000000" pitchFamily="2" charset="-78"/>
                        </a:rPr>
                        <a:t>0/5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433497814"/>
                  </a:ext>
                </a:extLst>
              </a:tr>
              <a:tr h="236217">
                <a:tc>
                  <a:txBody>
                    <a:bodyPr/>
                    <a:lstStyle/>
                    <a:p>
                      <a:pPr algn="justLow" rtl="1"/>
                      <a:r>
                        <a:rPr lang="ar-SA" sz="1600" b="1" dirty="0">
                          <a:effectLst/>
                          <a:cs typeface="B Nazanin" panose="00000400000000000000" pitchFamily="2" charset="-78"/>
                        </a:rPr>
                        <a:t>سرب </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a:effectLst/>
                          <a:cs typeface="B Nazanin" panose="00000400000000000000" pitchFamily="2" charset="-78"/>
                        </a:rPr>
                        <a:t>Lead</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a:effectLst/>
                          <a:cs typeface="B Nazanin" panose="00000400000000000000" pitchFamily="2" charset="-78"/>
                        </a:rPr>
                        <a:t>5</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3338641576"/>
                  </a:ext>
                </a:extLst>
              </a:tr>
              <a:tr h="236217">
                <a:tc>
                  <a:txBody>
                    <a:bodyPr/>
                    <a:lstStyle/>
                    <a:p>
                      <a:pPr algn="justLow" rtl="1"/>
                      <a:r>
                        <a:rPr lang="ar-SA" sz="1600" b="1" dirty="0">
                          <a:effectLst/>
                          <a:cs typeface="B Nazanin" panose="00000400000000000000" pitchFamily="2" charset="-78"/>
                        </a:rPr>
                        <a:t>جيوه</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a:effectLst/>
                          <a:cs typeface="B Nazanin" panose="00000400000000000000" pitchFamily="2" charset="-78"/>
                        </a:rPr>
                        <a:t>Mercury</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cs typeface="B Nazanin" panose="00000400000000000000" pitchFamily="2" charset="-78"/>
                        </a:rPr>
                        <a:t>0/2</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fa-IR" sz="1600" b="1" dirty="0">
                          <a:effectLst/>
                          <a:cs typeface="B Nazanin" panose="00000400000000000000" pitchFamily="2" charset="-78"/>
                        </a:rPr>
                        <a:t>0/1</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580316575"/>
                  </a:ext>
                </a:extLst>
              </a:tr>
              <a:tr h="276999">
                <a:tc>
                  <a:txBody>
                    <a:bodyPr/>
                    <a:lstStyle/>
                    <a:p>
                      <a:pPr algn="justLow" rtl="1"/>
                      <a:r>
                        <a:rPr lang="ar-SA" sz="1600" b="1" dirty="0">
                          <a:effectLst/>
                          <a:cs typeface="B Nazanin" panose="00000400000000000000" pitchFamily="2" charset="-78"/>
                        </a:rPr>
                        <a:t>فلوئور</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a:effectLst/>
                          <a:cs typeface="B Nazanin" panose="00000400000000000000" pitchFamily="2" charset="-78"/>
                        </a:rPr>
                        <a:t>Fluorine</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a:effectLst/>
                          <a:cs typeface="B Nazanin" panose="00000400000000000000" pitchFamily="2" charset="-78"/>
                        </a:rPr>
                        <a:t>350</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150</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2427566519"/>
                  </a:ext>
                </a:extLst>
              </a:tr>
              <a:tr h="472433">
                <a:tc>
                  <a:txBody>
                    <a:bodyPr/>
                    <a:lstStyle/>
                    <a:p>
                      <a:pPr algn="justLow" rtl="1"/>
                      <a:r>
                        <a:rPr lang="ar-SA" sz="1600" b="1">
                          <a:effectLst/>
                          <a:cs typeface="B Nazanin" panose="00000400000000000000" pitchFamily="2" charset="-78"/>
                        </a:rPr>
                        <a:t>نيتريت ها (</a:t>
                      </a:r>
                      <a:r>
                        <a:rPr lang="en-US" sz="1600" b="1">
                          <a:effectLst/>
                          <a:cs typeface="B Nazanin" panose="00000400000000000000" pitchFamily="2" charset="-78"/>
                        </a:rPr>
                        <a:t>Expressed as sodium  nitrite</a:t>
                      </a:r>
                      <a:r>
                        <a:rPr lang="ar-SA" sz="1600" b="1">
                          <a:effectLst/>
                          <a:cs typeface="B Nazanin" panose="00000400000000000000" pitchFamily="2" charset="-78"/>
                        </a:rPr>
                        <a:t>)</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a:effectLst/>
                          <a:cs typeface="B Nazanin" panose="00000400000000000000" pitchFamily="2" charset="-78"/>
                        </a:rPr>
                        <a:t>Nitrites</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a:effectLst/>
                          <a:cs typeface="B Nazanin" panose="00000400000000000000" pitchFamily="2" charset="-78"/>
                        </a:rPr>
                        <a:t>15</a:t>
                      </a:r>
                      <a:endParaRPr lang="en-US" sz="1600" b="1">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ar-SA" sz="1600" b="1" dirty="0">
                          <a:effectLst/>
                          <a:cs typeface="B Nazanin" panose="00000400000000000000" pitchFamily="2" charset="-78"/>
                        </a:rPr>
                        <a:t>15</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ctr" rtl="1"/>
                      <a:r>
                        <a:rPr lang="en-US" sz="1600" b="1" dirty="0">
                          <a:effectLst/>
                          <a:cs typeface="B Nazanin" panose="00000400000000000000" pitchFamily="2" charset="-78"/>
                        </a:rPr>
                        <a:t>mg /kg</a:t>
                      </a:r>
                      <a:endParaRPr lang="en-US" sz="16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705159680"/>
                  </a:ext>
                </a:extLst>
              </a:tr>
            </a:tbl>
          </a:graphicData>
        </a:graphic>
      </p:graphicFrame>
      <p:sp>
        <p:nvSpPr>
          <p:cNvPr id="4" name="TextBox 3">
            <a:extLst>
              <a:ext uri="{FF2B5EF4-FFF2-40B4-BE49-F238E27FC236}">
                <a16:creationId xmlns:a16="http://schemas.microsoft.com/office/drawing/2014/main" id="{0BDEEACB-3547-4278-B962-47FCEF0740B7}"/>
              </a:ext>
            </a:extLst>
          </p:cNvPr>
          <p:cNvSpPr txBox="1"/>
          <p:nvPr/>
        </p:nvSpPr>
        <p:spPr>
          <a:xfrm>
            <a:off x="1021045" y="787574"/>
            <a:ext cx="9047405" cy="600164"/>
          </a:xfrm>
          <a:prstGeom prst="rect">
            <a:avLst/>
          </a:prstGeom>
          <a:noFill/>
        </p:spPr>
        <p:txBody>
          <a:bodyPr wrap="square" rtlCol="0">
            <a:spAutoFit/>
          </a:bodyPr>
          <a:lstStyle/>
          <a:p>
            <a:pPr marL="16510" algn="ctr" rtl="1">
              <a:lnSpc>
                <a:spcPct val="150000"/>
              </a:lnSpc>
            </a:pPr>
            <a:r>
              <a:rPr lang="fa-IR" sz="2400" b="1" dirty="0">
                <a:solidFill>
                  <a:srgbClr val="FFC000"/>
                </a:solidFill>
                <a:latin typeface="Times New Roman" panose="02020603050405020304" pitchFamily="18" charset="0"/>
                <a:ea typeface="Times New Roman" panose="02020603050405020304" pitchFamily="18" charset="0"/>
                <a:cs typeface="B Mitra" panose="00000400000000000000" pitchFamily="2" charset="-78"/>
              </a:rPr>
              <a:t>جدول 3- حداكثر مجاز ميزان مايكوتوكسين‌ها و عناصر شيميايي در خوراك آماده آبزيان</a:t>
            </a:r>
            <a:endParaRPr lang="en-US" sz="2400" dirty="0">
              <a:solidFill>
                <a:srgbClr val="FFC000"/>
              </a:solidFill>
              <a:latin typeface="Times New Roman" panose="02020603050405020304" pitchFamily="18" charset="0"/>
              <a:ea typeface="Times New Roman" panose="02020603050405020304" pitchFamily="18" charset="0"/>
              <a:cs typeface="B Mitra" panose="00000400000000000000" pitchFamily="2" charset="-78"/>
            </a:endParaRPr>
          </a:p>
        </p:txBody>
      </p:sp>
      <p:sp>
        <p:nvSpPr>
          <p:cNvPr id="2" name="Slide Number Placeholder 4">
            <a:extLst>
              <a:ext uri="{FF2B5EF4-FFF2-40B4-BE49-F238E27FC236}">
                <a16:creationId xmlns:a16="http://schemas.microsoft.com/office/drawing/2014/main" id="{782B4D60-4FAF-AB80-EC41-1B9F91D846D1}"/>
              </a:ext>
            </a:extLst>
          </p:cNvPr>
          <p:cNvSpPr txBox="1">
            <a:spLocks/>
          </p:cNvSpPr>
          <p:nvPr/>
        </p:nvSpPr>
        <p:spPr>
          <a:xfrm>
            <a:off x="10455692" y="271980"/>
            <a:ext cx="715263" cy="7017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DC7399-342C-441B-8831-CDA87B369D1A}" type="slidenum">
              <a:rPr lang="en-US" sz="2800" smtClean="0">
                <a:solidFill>
                  <a:schemeClr val="bg1"/>
                </a:solidFill>
              </a:rPr>
              <a:pPr/>
              <a:t>43</a:t>
            </a:fld>
            <a:endParaRPr lang="en-US" sz="2800" dirty="0">
              <a:solidFill>
                <a:schemeClr val="bg1"/>
              </a:solidFill>
            </a:endParaRPr>
          </a:p>
        </p:txBody>
      </p:sp>
    </p:spTree>
    <p:extLst>
      <p:ext uri="{BB962C8B-B14F-4D97-AF65-F5344CB8AC3E}">
        <p14:creationId xmlns:p14="http://schemas.microsoft.com/office/powerpoint/2010/main" val="2306571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3118298660"/>
              </p:ext>
            </p:extLst>
          </p:nvPr>
        </p:nvGraphicFramePr>
        <p:xfrm>
          <a:off x="644315" y="1063416"/>
          <a:ext cx="10035785" cy="5697747"/>
        </p:xfrm>
        <a:graphic>
          <a:graphicData uri="http://schemas.openxmlformats.org/presentationml/2006/ole">
            <mc:AlternateContent xmlns:mc="http://schemas.openxmlformats.org/markup-compatibility/2006">
              <mc:Choice xmlns:v="urn:schemas-microsoft-com:vml" Requires="v">
                <p:oleObj spid="_x0000_s1044" name="PDF" r:id="rId4" imgW="0" imgH="360" progId="FoxitReader.Document">
                  <p:embed/>
                </p:oleObj>
              </mc:Choice>
              <mc:Fallback>
                <p:oleObj name="PDF" r:id="rId4" imgW="0" imgH="360" progId="FoxitReader.Document">
                  <p:embed/>
                  <p:pic>
                    <p:nvPicPr>
                      <p:cNvPr id="0" name=""/>
                      <p:cNvPicPr/>
                      <p:nvPr/>
                    </p:nvPicPr>
                    <p:blipFill>
                      <a:blip r:embed="rId5"/>
                      <a:stretch>
                        <a:fillRect/>
                      </a:stretch>
                    </p:blipFill>
                    <p:spPr>
                      <a:xfrm>
                        <a:off x="644315" y="1063416"/>
                        <a:ext cx="10035785" cy="5697747"/>
                      </a:xfrm>
                      <a:prstGeom prst="rect">
                        <a:avLst/>
                      </a:prstGeom>
                      <a:solidFill>
                        <a:srgbClr val="FF0000"/>
                      </a:solidFill>
                      <a:ln w="38100">
                        <a:solidFill>
                          <a:srgbClr val="FFC000"/>
                        </a:solidFill>
                      </a:ln>
                    </p:spPr>
                  </p:pic>
                </p:oleObj>
              </mc:Fallback>
            </mc:AlternateContent>
          </a:graphicData>
        </a:graphic>
      </p:graphicFrame>
      <p:sp>
        <p:nvSpPr>
          <p:cNvPr id="5" name="Slide Number Placeholder 4"/>
          <p:cNvSpPr>
            <a:spLocks noGrp="1"/>
          </p:cNvSpPr>
          <p:nvPr>
            <p:ph type="sldNum" sz="quarter" idx="12"/>
          </p:nvPr>
        </p:nvSpPr>
        <p:spPr/>
        <p:txBody>
          <a:bodyPr/>
          <a:lstStyle/>
          <a:p>
            <a:fld id="{40DC7399-342C-441B-8831-CDA87B369D1A}" type="slidenum">
              <a:rPr lang="en-US" smtClean="0"/>
              <a:t>5</a:t>
            </a:fld>
            <a:endParaRPr lang="en-US"/>
          </a:p>
        </p:txBody>
      </p:sp>
    </p:spTree>
    <p:extLst>
      <p:ext uri="{BB962C8B-B14F-4D97-AF65-F5344CB8AC3E}">
        <p14:creationId xmlns:p14="http://schemas.microsoft.com/office/powerpoint/2010/main" val="1510003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30E7-C881-19F3-6828-4FB8F948F076}"/>
              </a:ext>
            </a:extLst>
          </p:cNvPr>
          <p:cNvSpPr>
            <a:spLocks noGrp="1"/>
          </p:cNvSpPr>
          <p:nvPr>
            <p:ph type="title"/>
          </p:nvPr>
        </p:nvSpPr>
        <p:spPr>
          <a:xfrm>
            <a:off x="3978234" y="838200"/>
            <a:ext cx="4904509" cy="842432"/>
          </a:xfrm>
        </p:spPr>
        <p:txBody>
          <a:bodyPr/>
          <a:lstStyle/>
          <a:p>
            <a:r>
              <a:rPr lang="fa-IR" sz="2400" b="1" dirty="0">
                <a:cs typeface="B Mitra" panose="00000400000000000000" pitchFamily="2" charset="-78"/>
              </a:rPr>
              <a:t/>
            </a:r>
            <a:br>
              <a:rPr lang="fa-IR" sz="2400" b="1" dirty="0">
                <a:cs typeface="B Mitra" panose="00000400000000000000" pitchFamily="2" charset="-78"/>
              </a:rPr>
            </a:br>
            <a:r>
              <a:rPr lang="fa-IR" sz="2400" b="1" dirty="0">
                <a:cs typeface="B Mitra" panose="00000400000000000000" pitchFamily="2" charset="-78"/>
              </a:rPr>
              <a:t/>
            </a:r>
            <a:br>
              <a:rPr lang="fa-IR" sz="2400" b="1" dirty="0">
                <a:cs typeface="B Mitra" panose="00000400000000000000" pitchFamily="2" charset="-78"/>
              </a:rPr>
            </a:br>
            <a:endParaRPr lang="en-US" sz="2400" b="1" dirty="0">
              <a:cs typeface="B Mitra" panose="00000400000000000000" pitchFamily="2" charset="-78"/>
            </a:endParaRPr>
          </a:p>
        </p:txBody>
      </p:sp>
      <p:sp>
        <p:nvSpPr>
          <p:cNvPr id="3" name="Content Placeholder 2">
            <a:extLst>
              <a:ext uri="{FF2B5EF4-FFF2-40B4-BE49-F238E27FC236}">
                <a16:creationId xmlns:a16="http://schemas.microsoft.com/office/drawing/2014/main" id="{02DCD1B4-3E06-91F3-91B5-42E0BAFB4578}"/>
              </a:ext>
            </a:extLst>
          </p:cNvPr>
          <p:cNvSpPr>
            <a:spLocks noGrp="1"/>
          </p:cNvSpPr>
          <p:nvPr>
            <p:ph idx="1"/>
          </p:nvPr>
        </p:nvSpPr>
        <p:spPr>
          <a:xfrm>
            <a:off x="724507" y="2294741"/>
            <a:ext cx="10742985" cy="4480132"/>
          </a:xfrm>
          <a:solidFill>
            <a:schemeClr val="tx2">
              <a:lumMod val="20000"/>
              <a:lumOff val="80000"/>
            </a:schemeClr>
          </a:solidFill>
        </p:spPr>
        <p:txBody>
          <a:bodyPr>
            <a:noAutofit/>
          </a:bodyPr>
          <a:lstStyle/>
          <a:p>
            <a:pPr algn="just" rtl="1">
              <a:lnSpc>
                <a:spcPct val="150000"/>
              </a:lnSpc>
            </a:pPr>
            <a:r>
              <a:rPr lang="fa-IR" b="1" dirty="0">
                <a:cs typeface="B Mitra" panose="00000400000000000000" pitchFamily="2" charset="-78"/>
              </a:rPr>
              <a:t>دام : </a:t>
            </a:r>
            <a:r>
              <a:rPr lang="fa-IR" dirty="0">
                <a:cs typeface="B Mitra" panose="00000400000000000000" pitchFamily="2" charset="-78"/>
              </a:rPr>
              <a:t>حیوانات (خشکی زی یا آبزی) مهره دار (پستانداران، پرندگان، خزندگان، دوزیستان و ماهیان) یا بی مهره (از جمله بندپایان) که برای تولید غذای انسان یا حیوان یا اهداف تجاری، آزمایشگاهی، ورزشی یا تفریحی (از جمله حیوانات باغ وحش) پرورش و نگهداری می شوند و یا  در طبیعت آزادانه زندگی می کنند.</a:t>
            </a:r>
            <a:endParaRPr lang="en-US" dirty="0">
              <a:cs typeface="B Mitra" panose="00000400000000000000" pitchFamily="2" charset="-78"/>
            </a:endParaRPr>
          </a:p>
          <a:p>
            <a:pPr algn="just" rtl="1">
              <a:lnSpc>
                <a:spcPct val="150000"/>
              </a:lnSpc>
            </a:pPr>
            <a:endParaRPr lang="fa-IR" dirty="0">
              <a:cs typeface="B Mitra" panose="00000400000000000000" pitchFamily="2" charset="-78"/>
            </a:endParaRPr>
          </a:p>
          <a:p>
            <a:pPr marL="0" marR="0" algn="just" rtl="1">
              <a:lnSpc>
                <a:spcPct val="15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ar-SA" b="1"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خوراک </a:t>
            </a:r>
            <a:r>
              <a:rPr lang="en-US" sz="1800" b="1" dirty="0">
                <a:effectLst/>
                <a:latin typeface="Times New Roman" panose="02020603050405020304" pitchFamily="18" charset="0"/>
                <a:ea typeface="Times New Roman" panose="02020603050405020304" pitchFamily="18" charset="0"/>
              </a:rPr>
              <a:t>Feed/</a:t>
            </a:r>
            <a:r>
              <a:rPr lang="en-US" sz="1800" b="1" dirty="0" err="1">
                <a:effectLst/>
                <a:latin typeface="Times New Roman" panose="02020603050405020304" pitchFamily="18" charset="0"/>
                <a:ea typeface="Times New Roman" panose="02020603050405020304" pitchFamily="18" charset="0"/>
              </a:rPr>
              <a:t>Feedingstuff</a:t>
            </a:r>
            <a:r>
              <a:rPr lang="ar-SA" b="1"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هر ماده یا محصولی با منشاء گیاهی و یا دامی در حالت طبیعی خود، به­</a:t>
            </a:r>
            <a:r>
              <a:rPr lang="ar-SA"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صورت تازه یا محافظت شده یا پس از انجام فرآوری کامل یا نسبی یا بدون فرآوری، و یا محصولات حاصل از فرآوری صنعتی و مواد آلی یا معدنی که به تنهایی یا مخلوط، با یا بدون افزودنی ها به مصرف خوراک دام رسانده شود</a:t>
            </a:r>
            <a:r>
              <a:rPr lang="ar-SA"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و انرژی و یا مواد مغذی را در رژیم غذایی حیوانات تأمین می کنند، </a:t>
            </a:r>
            <a:r>
              <a:rPr lang="fa-IR"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که از این به بعد در این دستورالعمل به­عنوان "خوراک" ذکر می­شود.</a:t>
            </a:r>
          </a:p>
          <a:p>
            <a:pPr marL="0" marR="0" algn="just" rtl="1">
              <a:lnSpc>
                <a:spcPct val="15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 rtl="1">
              <a:lnSpc>
                <a:spcPct val="15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ar-SA" b="1"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مواد اولیه تشکیل دهنده </a:t>
            </a:r>
            <a:r>
              <a:rPr lang="fa-IR" b="1"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یا اجزاء </a:t>
            </a:r>
            <a:r>
              <a:rPr lang="ar-SA" b="1"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خوراک </a:t>
            </a:r>
            <a:r>
              <a:rPr lang="en-US" sz="1800" b="1" dirty="0">
                <a:solidFill>
                  <a:schemeClr val="tx1"/>
                </a:solidFill>
                <a:effectLst/>
                <a:latin typeface="Times New Roman" panose="02020603050405020304" pitchFamily="18" charset="0"/>
                <a:ea typeface="Times New Roman" panose="02020603050405020304" pitchFamily="18" charset="0"/>
              </a:rPr>
              <a:t>Feed materials</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 موادی </a:t>
            </a:r>
            <a:r>
              <a:rPr lang="fa-IR" dirty="0">
                <a:solidFill>
                  <a:srgbClr val="000000"/>
                </a:solidFill>
                <a:effectLst/>
                <a:latin typeface="Courier New" panose="02070309020205020404" pitchFamily="49" charset="0"/>
                <a:ea typeface="Times New Roman" panose="02020603050405020304" pitchFamily="18" charset="0"/>
                <a:cs typeface="B Mitra" panose="00000400000000000000" pitchFamily="2" charset="-78"/>
              </a:rPr>
              <a:t>خوراکی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با منشاء دامی یا گیاهی به شکل طبیعی خود، تازه یا محافظت شده، </a:t>
            </a:r>
            <a:r>
              <a:rPr lang="fa-IR"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فرآوری شده یا نشده،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یا محصولات حاصل از فرآوری صنعتی، مواد آلی یا معدنی، با یا بدون افزودنی ها،  که در جیره خوراک دام مستقیم و یا بعنوان مواد تشکیل دهنده در تولید خوراک های مرکب با هدف تامین نیازهای تغذیه­</a:t>
            </a:r>
            <a:r>
              <a:rPr lang="ar-SA"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dirty="0">
                <a:solidFill>
                  <a:srgbClr val="000000"/>
                </a:solidFill>
                <a:effectLst/>
                <a:latin typeface="Mitr" panose="00000500000000000000" pitchFamily="2" charset="-34"/>
                <a:ea typeface="Times New Roman" panose="02020603050405020304" pitchFamily="18" charset="0"/>
                <a:cs typeface="B Mitra" panose="00000400000000000000" pitchFamily="2" charset="-78"/>
              </a:rPr>
              <a:t>ای دام مورد استفاده قرار می گیرند.</a:t>
            </a:r>
            <a:endParaRPr lang="en-US" dirty="0">
              <a:effectLst/>
              <a:latin typeface="Times New Roman" panose="02020603050405020304" pitchFamily="18" charset="0"/>
              <a:ea typeface="Times New Roman" panose="02020603050405020304" pitchFamily="18" charset="0"/>
              <a:cs typeface="B Mitra" panose="00000400000000000000" pitchFamily="2" charset="-78"/>
            </a:endParaRPr>
          </a:p>
          <a:p>
            <a:pPr algn="r" rtl="1"/>
            <a:endParaRPr lang="en-US" b="1" dirty="0">
              <a:cs typeface="B Mitra" panose="00000400000000000000" pitchFamily="2" charset="-78"/>
            </a:endParaRPr>
          </a:p>
        </p:txBody>
      </p:sp>
      <p:sp>
        <p:nvSpPr>
          <p:cNvPr id="7" name="Slide Number Placeholder 6">
            <a:extLst>
              <a:ext uri="{FF2B5EF4-FFF2-40B4-BE49-F238E27FC236}">
                <a16:creationId xmlns:a16="http://schemas.microsoft.com/office/drawing/2014/main" id="{3409750F-934A-9511-ED67-4F1F0FF6D625}"/>
              </a:ext>
            </a:extLst>
          </p:cNvPr>
          <p:cNvSpPr>
            <a:spLocks noGrp="1"/>
          </p:cNvSpPr>
          <p:nvPr>
            <p:ph type="sldNum" sz="quarter" idx="12"/>
          </p:nvPr>
        </p:nvSpPr>
        <p:spPr/>
        <p:txBody>
          <a:bodyPr/>
          <a:lstStyle/>
          <a:p>
            <a:fld id="{40DC7399-342C-441B-8831-CDA87B369D1A}" type="slidenum">
              <a:rPr lang="en-US" smtClean="0"/>
              <a:t>6</a:t>
            </a:fld>
            <a:endParaRPr lang="en-US"/>
          </a:p>
        </p:txBody>
      </p:sp>
      <p:sp>
        <p:nvSpPr>
          <p:cNvPr id="5" name="TextBox 4">
            <a:extLst>
              <a:ext uri="{FF2B5EF4-FFF2-40B4-BE49-F238E27FC236}">
                <a16:creationId xmlns:a16="http://schemas.microsoft.com/office/drawing/2014/main" id="{7317EB53-867E-4DE2-F5C3-BB1B4DEC460D}"/>
              </a:ext>
            </a:extLst>
          </p:cNvPr>
          <p:cNvSpPr txBox="1"/>
          <p:nvPr/>
        </p:nvSpPr>
        <p:spPr>
          <a:xfrm>
            <a:off x="3602182" y="990991"/>
            <a:ext cx="4164280" cy="523220"/>
          </a:xfrm>
          <a:prstGeom prst="rect">
            <a:avLst/>
          </a:prstGeom>
          <a:noFill/>
        </p:spPr>
        <p:txBody>
          <a:bodyPr wrap="square">
            <a:spAutoFit/>
          </a:bodyPr>
          <a:lstStyle/>
          <a:p>
            <a:pPr algn="r" rtl="1"/>
            <a:r>
              <a:rPr lang="ar-SA"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تعاریف، واژه ها و اصطلاحات</a:t>
            </a:r>
            <a:endParaRPr lang="en-US" sz="2800" b="1" dirty="0">
              <a:solidFill>
                <a:srgbClr val="FFC000"/>
              </a:solidFill>
            </a:endParaRPr>
          </a:p>
        </p:txBody>
      </p:sp>
    </p:spTree>
    <p:extLst>
      <p:ext uri="{BB962C8B-B14F-4D97-AF65-F5344CB8AC3E}">
        <p14:creationId xmlns:p14="http://schemas.microsoft.com/office/powerpoint/2010/main" val="4320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16943-FA89-3A4E-2A82-E7420912F240}"/>
              </a:ext>
            </a:extLst>
          </p:cNvPr>
          <p:cNvSpPr>
            <a:spLocks noGrp="1"/>
          </p:cNvSpPr>
          <p:nvPr>
            <p:ph idx="1"/>
          </p:nvPr>
        </p:nvSpPr>
        <p:spPr>
          <a:xfrm>
            <a:off x="175364" y="2220687"/>
            <a:ext cx="11574050" cy="4554186"/>
          </a:xfrm>
          <a:solidFill>
            <a:schemeClr val="tx2">
              <a:lumMod val="20000"/>
              <a:lumOff val="80000"/>
            </a:schemeClr>
          </a:solidFill>
        </p:spPr>
        <p:txBody>
          <a:bodyPr>
            <a:noAutofit/>
          </a:bodyPr>
          <a:lstStyle/>
          <a:p>
            <a:pPr marL="0" algn="just" rtl="1">
              <a:lnSpc>
                <a:spcPct val="150000"/>
              </a:lnSpc>
              <a:spcBef>
                <a:spcPts val="0"/>
              </a:spcBef>
            </a:pPr>
            <a:r>
              <a:rPr lang="ar-SA" sz="1600" b="1" dirty="0">
                <a:effectLst/>
                <a:latin typeface="Times New Roman" panose="02020603050405020304" pitchFamily="18" charset="0"/>
                <a:ea typeface="Times New Roman" panose="02020603050405020304" pitchFamily="18" charset="0"/>
                <a:cs typeface="B Mitra" panose="00000400000000000000" pitchFamily="2" charset="-78"/>
              </a:rPr>
              <a:t>خوراک متراکم یاکنسانتره</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Concentrate feed</a:t>
            </a: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خوراکی که شامل مقدار زيادي عناصر غذائي با قابليت  هضم زياد بوده و به منظور ایجاد توازن در مواد مغذی، به صورت رقیق شده یا مخلوط  برای تولید یک مکمل یا یک خوراک کامل استفاده می شود</a:t>
            </a:r>
            <a:r>
              <a:rPr lang="en-US" sz="1600" dirty="0">
                <a:effectLst/>
                <a:latin typeface="Times New Roman" panose="02020603050405020304" pitchFamily="18" charset="0"/>
                <a:ea typeface="Times New Roman" panose="02020603050405020304" pitchFamily="18" charset="0"/>
                <a:cs typeface="B Mitra" panose="00000400000000000000" pitchFamily="2" charset="-78"/>
              </a:rPr>
              <a:t>.</a:t>
            </a:r>
          </a:p>
          <a:p>
            <a:pPr marL="0" marR="0" algn="just" rtl="1">
              <a:lnSpc>
                <a:spcPct val="150000"/>
              </a:lnSpc>
              <a:spcBef>
                <a:spcPts val="0"/>
              </a:spcBef>
              <a:spcAft>
                <a:spcPts val="0"/>
              </a:spcAft>
            </a:pP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مکمل­های غذای دام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:Complementary feed/</a:t>
            </a:r>
            <a:r>
              <a:rPr lang="en-US" sz="1600" b="1" dirty="0">
                <a:solidFill>
                  <a:srgbClr val="00B050"/>
                </a:solidFill>
                <a:effectLst/>
                <a:latin typeface="Times New Roman" panose="02020603050405020304" pitchFamily="18" charset="0"/>
                <a:ea typeface="Times New Roman" panose="02020603050405020304" pitchFamily="18" charset="0"/>
                <a:cs typeface="B Mitra" panose="00000400000000000000" pitchFamily="2" charset="-78"/>
              </a:rPr>
              <a:t>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Supplement</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 مکمل­های غذای دام (خوراك مكمل) منظور كامل کننده خوراك مي­باشند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که به منظور ایجاد توازن </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 و یا</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 بهبود عملکرد در مواد مغذی دام </a:t>
            </a:r>
            <a:r>
              <a:rPr lang="ar-SA" sz="1600" dirty="0">
                <a:effectLst/>
                <a:latin typeface="BYekan"/>
                <a:ea typeface="Times New Roman" panose="02020603050405020304" pitchFamily="18" charset="0"/>
                <a:cs typeface="B Mitra" panose="00000400000000000000" pitchFamily="2" charset="-78"/>
              </a:rPr>
              <a:t>به صورت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رقیق، رقیق نشده و یا مخلوط  </a:t>
            </a:r>
            <a:r>
              <a:rPr lang="ar-SA" sz="1600" dirty="0">
                <a:effectLst/>
                <a:latin typeface="BYekan"/>
                <a:ea typeface="Times New Roman" panose="02020603050405020304" pitchFamily="18" charset="0"/>
                <a:cs typeface="B Mitra" panose="00000400000000000000" pitchFamily="2" charset="-78"/>
              </a:rPr>
              <a:t>با سایر مواد خوراکی</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 </a:t>
            </a:r>
            <a:r>
              <a:rPr lang="ar-SA" sz="1600" dirty="0">
                <a:effectLst/>
                <a:latin typeface="BYekan"/>
                <a:ea typeface="Times New Roman" panose="02020603050405020304" pitchFamily="18" charset="0"/>
                <a:cs typeface="B Mitra" panose="00000400000000000000" pitchFamily="2" charset="-78"/>
              </a:rPr>
              <a:t>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برای تولید یک خوراک کامل، </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تركيب با ساير مواد خوراكي جهت تامین نیاز جيره روزانه </a:t>
            </a:r>
            <a:r>
              <a:rPr lang="ar-SA" sz="1600" dirty="0">
                <a:effectLst/>
                <a:latin typeface="BYekan"/>
                <a:ea typeface="Times New Roman" panose="02020603050405020304" pitchFamily="18" charset="0"/>
                <a:cs typeface="B Mitra" panose="00000400000000000000" pitchFamily="2" charset="-78"/>
              </a:rPr>
              <a:t>(</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داراي مقدار زيادي از ماده اصلي  شامل پروتئین، چربی، کربوهیدرات، مواد معدنی و ریزمغذی ها) كافي مي­باشند. </a:t>
            </a:r>
            <a:endParaRPr lang="en-US" sz="1600" dirty="0">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spcBef>
                <a:spcPts val="0"/>
              </a:spcBef>
              <a:tabLst>
                <a:tab pos="457200" algn="l"/>
                <a:tab pos="914400" algn="l"/>
                <a:tab pos="1371600" algn="l"/>
                <a:tab pos="1828800" algn="l"/>
                <a:tab pos="2286000" algn="l"/>
                <a:tab pos="2743200" algn="l"/>
                <a:tab pos="3008630" algn="ctr"/>
                <a:tab pos="3200400" algn="l"/>
                <a:tab pos="6017895" algn="r"/>
              </a:tabLst>
            </a:pPr>
            <a:r>
              <a:rPr lang="ar-SA" sz="1600" b="1" dirty="0">
                <a:effectLst/>
                <a:latin typeface="Mitr" panose="00000500000000000000" pitchFamily="2" charset="-34"/>
                <a:ea typeface="Calibri" panose="020F0502020204030204" pitchFamily="34" charset="0"/>
                <a:cs typeface="B Mitra" panose="00000400000000000000" pitchFamily="2" charset="-78"/>
              </a:rPr>
              <a:t>خوراک ترک</a:t>
            </a:r>
            <a:r>
              <a:rPr lang="fa-IR" sz="1600" b="1" dirty="0">
                <a:effectLst/>
                <a:latin typeface="Mitr" panose="00000500000000000000" pitchFamily="2" charset="-34"/>
                <a:ea typeface="Calibri" panose="020F0502020204030204" pitchFamily="34" charset="0"/>
                <a:cs typeface="B Mitra" panose="00000400000000000000" pitchFamily="2" charset="-78"/>
              </a:rPr>
              <a:t>یب</a:t>
            </a:r>
            <a:r>
              <a:rPr lang="ar-SA" sz="1600" b="1" dirty="0">
                <a:effectLst/>
                <a:latin typeface="Mitr" panose="00000500000000000000" pitchFamily="2" charset="-34"/>
                <a:ea typeface="Calibri" panose="020F0502020204030204" pitchFamily="34" charset="0"/>
                <a:cs typeface="B Mitra" panose="00000400000000000000" pitchFamily="2" charset="-78"/>
              </a:rPr>
              <a:t>ی</a:t>
            </a:r>
            <a:r>
              <a:rPr lang="en-US" sz="1600" dirty="0">
                <a:effectLst/>
                <a:latin typeface="Times New Roman" panose="02020603050405020304" pitchFamily="18" charset="0"/>
                <a:ea typeface="Times New Roman" panose="02020603050405020304" pitchFamily="18" charset="0"/>
                <a:cs typeface="B Mitra" panose="00000400000000000000" pitchFamily="2" charset="-78"/>
              </a:rPr>
              <a:t>Compound feed </a:t>
            </a:r>
            <a:r>
              <a:rPr lang="ar-SA" sz="1600" dirty="0">
                <a:effectLst/>
                <a:latin typeface="Mitr" panose="00000500000000000000" pitchFamily="2" charset="-34"/>
                <a:ea typeface="Calibri" panose="020F0502020204030204" pitchFamily="34" charset="0"/>
                <a:cs typeface="B Mitra" panose="00000400000000000000" pitchFamily="2" charset="-78"/>
              </a:rPr>
              <a:t>:</a:t>
            </a:r>
            <a:r>
              <a:rPr lang="ar-SA" sz="1600" dirty="0">
                <a:effectLst/>
                <a:latin typeface="Times New Roman" panose="02020603050405020304" pitchFamily="18" charset="0"/>
                <a:ea typeface="Calibri" panose="020F0502020204030204" pitchFamily="34" charset="0"/>
                <a:cs typeface="B Mitra" panose="00000400000000000000" pitchFamily="2" charset="-78"/>
              </a:rPr>
              <a:t> </a:t>
            </a:r>
            <a:r>
              <a:rPr lang="ar-SA" sz="1600" dirty="0">
                <a:effectLst/>
                <a:latin typeface="Mitr" panose="00000500000000000000" pitchFamily="2" charset="-34"/>
                <a:ea typeface="Calibri" panose="020F0502020204030204" pitchFamily="34" charset="0"/>
                <a:cs typeface="B Mitra" panose="00000400000000000000" pitchFamily="2" charset="-78"/>
              </a:rPr>
              <a:t>مخلوطی از خوراک با منشأ گیاهی یا حیوانی در حالت طبیعی آنها ، تازه یا حفاظت شده ، یا محصولات حاصل از فرآوری صنعتی ، با یا بدون مواد افزودنی که برای تغذیه خوراکی دام به عنوان خوراک کامل یا مکمل در نظر گرفته شده اند.</a:t>
            </a:r>
            <a:endParaRPr lang="fa-IR" sz="1600" dirty="0">
              <a:effectLst/>
              <a:latin typeface="Mitr" panose="00000500000000000000" pitchFamily="2" charset="-34"/>
              <a:ea typeface="Calibri" panose="020F0502020204030204" pitchFamily="34" charset="0"/>
              <a:cs typeface="B Mitra" panose="00000400000000000000" pitchFamily="2" charset="-78"/>
            </a:endParaRPr>
          </a:p>
          <a:p>
            <a:pPr marL="0" marR="0" algn="just" rtl="1">
              <a:lnSpc>
                <a:spcPct val="150000"/>
              </a:lnSpc>
              <a:spcBef>
                <a:spcPts val="0"/>
              </a:spcBef>
              <a:spcAft>
                <a:spcPts val="0"/>
              </a:spcAft>
              <a:tabLst>
                <a:tab pos="457200" algn="l"/>
                <a:tab pos="914400" algn="l"/>
                <a:tab pos="1371600" algn="l"/>
                <a:tab pos="1828800" algn="l"/>
                <a:tab pos="2286000" algn="l"/>
                <a:tab pos="2743200" algn="l"/>
                <a:tab pos="3008630" algn="ctr"/>
                <a:tab pos="3200400" algn="l"/>
                <a:tab pos="6017895" algn="r"/>
              </a:tabLst>
            </a:pPr>
            <a:r>
              <a:rPr lang="ar-SA" sz="1600" b="1" dirty="0">
                <a:effectLst/>
                <a:latin typeface="B Mitra" panose="00000400000000000000" pitchFamily="2" charset="-78"/>
                <a:ea typeface="Calibri" panose="020F0502020204030204" pitchFamily="34" charset="0"/>
                <a:cs typeface="B Mitra" panose="00000400000000000000" pitchFamily="2" charset="-78"/>
              </a:rPr>
              <a:t>خوراک رژيمي</a:t>
            </a:r>
            <a:r>
              <a:rPr lang="en-US" sz="1600" b="1" kern="1800" dirty="0">
                <a:effectLst/>
                <a:latin typeface="Times New Roman" panose="02020603050405020304" pitchFamily="18" charset="0"/>
                <a:ea typeface="Times New Roman" panose="02020603050405020304" pitchFamily="18" charset="0"/>
                <a:cs typeface="B Mitra" panose="00000400000000000000" pitchFamily="2" charset="-78"/>
              </a:rPr>
              <a:t>Dietetic </a:t>
            </a:r>
            <a:r>
              <a:rPr lang="en-US" sz="1600" b="1" kern="1800" dirty="0" err="1">
                <a:effectLst/>
                <a:latin typeface="Times New Roman" panose="02020603050405020304" pitchFamily="18" charset="0"/>
                <a:ea typeface="Times New Roman" panose="02020603050405020304" pitchFamily="18" charset="0"/>
                <a:cs typeface="B Mitra" panose="00000400000000000000" pitchFamily="2" charset="-78"/>
              </a:rPr>
              <a:t>feedingstuffs</a:t>
            </a:r>
            <a:r>
              <a:rPr lang="ar-SA" sz="1600" b="1" kern="1800" dirty="0">
                <a:effectLst/>
                <a:latin typeface="Times New Roman" panose="02020603050405020304" pitchFamily="18" charset="0"/>
                <a:ea typeface="Times New Roman" panose="02020603050405020304" pitchFamily="18" charset="0"/>
                <a:cs typeface="B Mitra" panose="00000400000000000000" pitchFamily="2" charset="-78"/>
              </a:rPr>
              <a:t>/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Dietic feed</a:t>
            </a:r>
            <a:r>
              <a:rPr lang="ar-SA" sz="1600" b="1" dirty="0">
                <a:effectLst/>
                <a:latin typeface="Times New Roman" panose="02020603050405020304" pitchFamily="18" charset="0"/>
                <a:ea typeface="Calibri" panose="020F0502020204030204" pitchFamily="34" charset="0"/>
                <a:cs typeface="B Mitra" panose="00000400000000000000" pitchFamily="2" charset="-78"/>
              </a:rPr>
              <a:t>:</a:t>
            </a:r>
            <a:r>
              <a:rPr lang="ar-SA" sz="1600" b="1" dirty="0">
                <a:effectLst/>
                <a:latin typeface="Arial" panose="020B0604020202020204" pitchFamily="34" charset="0"/>
                <a:ea typeface="Calibri" panose="020F0502020204030204" pitchFamily="34" charset="0"/>
                <a:cs typeface="B Mitra" panose="00000400000000000000" pitchFamily="2" charset="-78"/>
              </a:rPr>
              <a:t> </a:t>
            </a:r>
            <a:r>
              <a:rPr lang="fa-IR" sz="1600" dirty="0">
                <a:effectLst/>
                <a:latin typeface="Arial" panose="020B0604020202020204" pitchFamily="34" charset="0"/>
                <a:ea typeface="Calibri" panose="020F0502020204030204" pitchFamily="34" charset="0"/>
                <a:cs typeface="B Mitra" panose="00000400000000000000" pitchFamily="2" charset="-78"/>
              </a:rPr>
              <a:t>خوراک برای حیوانات</a:t>
            </a:r>
            <a:r>
              <a:rPr lang="ar-SA" sz="1600" dirty="0">
                <a:effectLst/>
                <a:latin typeface="Arial" panose="020B0604020202020204" pitchFamily="34" charset="0"/>
                <a:ea typeface="Calibri" panose="020F0502020204030204" pitchFamily="34" charset="0"/>
                <a:cs typeface="B Mitra" panose="00000400000000000000" pitchFamily="2" charset="-78"/>
              </a:rPr>
              <a:t>ی</a:t>
            </a:r>
            <a:r>
              <a:rPr lang="fa-IR" sz="1600" dirty="0">
                <a:effectLst/>
                <a:latin typeface="Arial" panose="020B0604020202020204" pitchFamily="34" charset="0"/>
                <a:ea typeface="Calibri" panose="020F0502020204030204" pitchFamily="34" charset="0"/>
                <a:cs typeface="B Mitra" panose="00000400000000000000" pitchFamily="2" charset="-78"/>
              </a:rPr>
              <a:t> که روند جذب یا سوخت و ساز بدن  آن ها مختل شده  و برای اهداف خاص غذایی  آن ها در نظر گرفته شده </a:t>
            </a:r>
            <a:r>
              <a:rPr lang="ar-SA" sz="1600" dirty="0">
                <a:effectLst/>
                <a:latin typeface="Arial" panose="020B0604020202020204" pitchFamily="34" charset="0"/>
                <a:ea typeface="Calibri" panose="020F0502020204030204" pitchFamily="34" charset="0"/>
                <a:cs typeface="B Mitra" panose="00000400000000000000" pitchFamily="2" charset="-78"/>
              </a:rPr>
              <a:t> است. این نوع خوراک </a:t>
            </a:r>
            <a:r>
              <a:rPr lang="fa-IR" sz="1600" dirty="0">
                <a:effectLst/>
                <a:latin typeface="Arial" panose="020B0604020202020204" pitchFamily="34" charset="0"/>
                <a:ea typeface="Calibri" panose="020F0502020204030204" pitchFamily="34" charset="0"/>
                <a:cs typeface="B Mitra" panose="00000400000000000000" pitchFamily="2" charset="-78"/>
              </a:rPr>
              <a:t>بیشتر برای سگ ، گربه و اسب و به میزان بسیار کمتری برای  حیواناتی است که از نظر اقتصادی مورد استفاده مردم قرار می گیرند</a:t>
            </a:r>
            <a:r>
              <a:rPr lang="fa-IR" sz="1600" dirty="0">
                <a:effectLst/>
                <a:latin typeface="Times New Roman" panose="02020603050405020304" pitchFamily="18" charset="0"/>
                <a:ea typeface="Calibri" panose="020F0502020204030204" pitchFamily="34" charset="0"/>
                <a:cs typeface="B Mitra" panose="00000400000000000000" pitchFamily="2" charset="-78"/>
              </a:rPr>
              <a:t>.</a:t>
            </a:r>
            <a:r>
              <a:rPr lang="fa-IR" sz="1600" dirty="0">
                <a:effectLst/>
                <a:latin typeface="Arial" panose="020B0604020202020204" pitchFamily="34" charset="0"/>
                <a:ea typeface="Calibri" panose="020F0502020204030204" pitchFamily="34" charset="0"/>
                <a:cs typeface="B Mitra" panose="00000400000000000000" pitchFamily="2" charset="-78"/>
              </a:rPr>
              <a:t> </a:t>
            </a:r>
          </a:p>
          <a:p>
            <a:pPr marL="0" marR="0" algn="just" rtl="1">
              <a:lnSpc>
                <a:spcPct val="150000"/>
              </a:lnSpc>
              <a:spcBef>
                <a:spcPts val="0"/>
              </a:spcBef>
              <a:spcAft>
                <a:spcPts val="0"/>
              </a:spcAft>
            </a:pPr>
            <a:r>
              <a:rPr lang="ar-SA" sz="1600" b="1" dirty="0">
                <a:effectLst/>
                <a:latin typeface="B Mitra" panose="00000400000000000000" pitchFamily="2" charset="-78"/>
                <a:ea typeface="Times New Roman" panose="02020603050405020304" pitchFamily="18" charset="0"/>
                <a:cs typeface="B Mitra" panose="00000400000000000000" pitchFamily="2" charset="-78"/>
              </a:rPr>
              <a:t>خوراک روزانه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Daily feed</a:t>
            </a: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 </a:t>
            </a:r>
            <a:r>
              <a:rPr lang="ar-SA" sz="1600" dirty="0">
                <a:effectLst/>
                <a:latin typeface="B Mitra" panose="00000400000000000000" pitchFamily="2" charset="-78"/>
                <a:ea typeface="Times New Roman" panose="02020603050405020304" pitchFamily="18" charset="0"/>
                <a:cs typeface="B Mitra" panose="00000400000000000000" pitchFamily="2" charset="-78"/>
              </a:rPr>
              <a:t>خوراكي كه كلیه نیازهای روزانه بدن دام را با توجه به نوع تولید دام</a:t>
            </a:r>
            <a:r>
              <a:rPr lang="en-US" sz="1600" dirty="0">
                <a:effectLst/>
                <a:latin typeface="B Mitra" panose="00000400000000000000" pitchFamily="2" charset="-78"/>
                <a:ea typeface="Times New Roman" panose="02020603050405020304" pitchFamily="18" charset="0"/>
                <a:cs typeface="B Mitra" panose="00000400000000000000" pitchFamily="2" charset="-78"/>
              </a:rPr>
              <a:t> )</a:t>
            </a:r>
            <a:r>
              <a:rPr lang="ar-SA" sz="1600" dirty="0">
                <a:effectLst/>
                <a:latin typeface="B Mitra" panose="00000400000000000000" pitchFamily="2" charset="-78"/>
                <a:ea typeface="Times New Roman" panose="02020603050405020304" pitchFamily="18" charset="0"/>
                <a:cs typeface="B Mitra" panose="00000400000000000000" pitchFamily="2" charset="-78"/>
              </a:rPr>
              <a:t>گوشت، شیر،تخم مرغ و امثال آن</a:t>
            </a:r>
            <a:r>
              <a:rPr lang="en-US" sz="1600" dirty="0">
                <a:effectLst/>
                <a:latin typeface="B Mitra" panose="00000400000000000000" pitchFamily="2" charset="-78"/>
                <a:ea typeface="Times New Roman" panose="02020603050405020304" pitchFamily="18" charset="0"/>
                <a:cs typeface="B Mitra" panose="00000400000000000000" pitchFamily="2" charset="-78"/>
              </a:rPr>
              <a:t>( </a:t>
            </a:r>
            <a:r>
              <a:rPr lang="ar-SA" sz="1600" dirty="0">
                <a:effectLst/>
                <a:latin typeface="B Mitra" panose="00000400000000000000" pitchFamily="2" charset="-78"/>
                <a:ea typeface="Times New Roman" panose="02020603050405020304" pitchFamily="18" charset="0"/>
                <a:cs typeface="B Mitra" panose="00000400000000000000" pitchFamily="2" charset="-78"/>
              </a:rPr>
              <a:t> تامین مينمايد</a:t>
            </a:r>
            <a:r>
              <a:rPr lang="en-US" sz="1600" dirty="0">
                <a:effectLst/>
                <a:latin typeface="B Mitra" panose="00000400000000000000" pitchFamily="2" charset="-78"/>
                <a:ea typeface="Times New Roman" panose="02020603050405020304" pitchFamily="18" charset="0"/>
                <a:cs typeface="B Mitra" panose="00000400000000000000" pitchFamily="2" charset="-78"/>
              </a:rPr>
              <a:t>.</a:t>
            </a:r>
            <a:endParaRPr lang="fa-IR" sz="1600" dirty="0">
              <a:effectLst/>
              <a:latin typeface="B Mitra" panose="00000400000000000000" pitchFamily="2" charset="-78"/>
              <a:ea typeface="Times New Roman" panose="02020603050405020304" pitchFamily="18" charset="0"/>
              <a:cs typeface="B Mitra" panose="00000400000000000000" pitchFamily="2" charset="-78"/>
            </a:endParaRPr>
          </a:p>
          <a:p>
            <a:pPr marL="0" marR="0" algn="just" rtl="1">
              <a:lnSpc>
                <a:spcPct val="150000"/>
              </a:lnSpc>
              <a:spcBef>
                <a:spcPts val="0"/>
              </a:spcBef>
              <a:spcAft>
                <a:spcPts val="0"/>
              </a:spcAft>
            </a:pPr>
            <a:r>
              <a:rPr lang="ar-SA" sz="1600" b="1" dirty="0">
                <a:effectLst/>
                <a:latin typeface="Mitr" panose="00000500000000000000" pitchFamily="2" charset="-34"/>
                <a:ea typeface="Times New Roman" panose="02020603050405020304" pitchFamily="18" charset="0"/>
                <a:cs typeface="B Mitra" panose="00000400000000000000" pitchFamily="2" charset="-78"/>
              </a:rPr>
              <a:t>مواد نامطلوب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Undesirable substance</a:t>
            </a:r>
            <a:r>
              <a:rPr lang="ar-SA" sz="1600" b="1" dirty="0">
                <a:effectLst/>
                <a:latin typeface="Mitr" panose="00000500000000000000" pitchFamily="2" charset="-34"/>
                <a:ea typeface="Times New Roman" panose="02020603050405020304" pitchFamily="18" charset="0"/>
                <a:cs typeface="B Mitra" panose="00000400000000000000" pitchFamily="2" charset="-78"/>
              </a:rPr>
              <a:t>: </a:t>
            </a:r>
            <a:r>
              <a:rPr lang="ar-SA" sz="1600" dirty="0">
                <a:effectLst/>
                <a:latin typeface="Mitr" panose="00000500000000000000" pitchFamily="2" charset="-34"/>
                <a:ea typeface="Times New Roman" panose="02020603050405020304" pitchFamily="18" charset="0"/>
                <a:cs typeface="B Mitra" panose="00000400000000000000" pitchFamily="2" charset="-78"/>
              </a:rPr>
              <a:t>هر ماده یا محصولی به استثنای عوامل بیماری زا، که داخل و یا روی محصول مورد نظر برای خوراک دام موجود است و خطر بالقوه ای برای سلامت دام، انسان یا محیط زیست محسوب شده یا می تواند بر تولید دام تأثیر منفی بگذارد.</a:t>
            </a:r>
            <a:endParaRPr lang="en-US" sz="1600" dirty="0">
              <a:effectLst/>
              <a:latin typeface="Times New Roman" panose="02020603050405020304" pitchFamily="18" charset="0"/>
              <a:ea typeface="Times New Roman" panose="02020603050405020304" pitchFamily="18" charset="0"/>
              <a:cs typeface="B Mitra" panose="00000400000000000000" pitchFamily="2" charset="-78"/>
            </a:endParaRPr>
          </a:p>
          <a:p>
            <a:pPr marL="0" marR="0" indent="0" algn="l" rtl="0">
              <a:spcBef>
                <a:spcPts val="0"/>
              </a:spcBef>
              <a:spcAft>
                <a:spcPts val="0"/>
              </a:spcAft>
              <a:buNone/>
            </a:pPr>
            <a:endParaRPr lang="fa-IR" sz="1600" b="1" dirty="0">
              <a:cs typeface="B Mitra" panose="00000400000000000000" pitchFamily="2" charset="-78"/>
            </a:endParaRPr>
          </a:p>
          <a:p>
            <a:pPr algn="r" rtl="1"/>
            <a:endParaRPr lang="en-US" sz="1600" dirty="0"/>
          </a:p>
        </p:txBody>
      </p:sp>
      <p:sp>
        <p:nvSpPr>
          <p:cNvPr id="7" name="Slide Number Placeholder 6">
            <a:extLst>
              <a:ext uri="{FF2B5EF4-FFF2-40B4-BE49-F238E27FC236}">
                <a16:creationId xmlns:a16="http://schemas.microsoft.com/office/drawing/2014/main" id="{D454A56D-11FA-88A7-84DE-CFA146BE9222}"/>
              </a:ext>
            </a:extLst>
          </p:cNvPr>
          <p:cNvSpPr>
            <a:spLocks noGrp="1"/>
          </p:cNvSpPr>
          <p:nvPr>
            <p:ph type="sldNum" sz="quarter" idx="12"/>
          </p:nvPr>
        </p:nvSpPr>
        <p:spPr/>
        <p:txBody>
          <a:bodyPr/>
          <a:lstStyle/>
          <a:p>
            <a:fld id="{40DC7399-342C-441B-8831-CDA87B369D1A}" type="slidenum">
              <a:rPr lang="en-US" smtClean="0"/>
              <a:t>7</a:t>
            </a:fld>
            <a:endParaRPr lang="en-US"/>
          </a:p>
        </p:txBody>
      </p:sp>
      <p:sp>
        <p:nvSpPr>
          <p:cNvPr id="5" name="TextBox 4">
            <a:extLst>
              <a:ext uri="{FF2B5EF4-FFF2-40B4-BE49-F238E27FC236}">
                <a16:creationId xmlns:a16="http://schemas.microsoft.com/office/drawing/2014/main" id="{042EE0E6-FD25-6214-6821-A7C2EB42D48B}"/>
              </a:ext>
            </a:extLst>
          </p:cNvPr>
          <p:cNvSpPr txBox="1"/>
          <p:nvPr/>
        </p:nvSpPr>
        <p:spPr>
          <a:xfrm>
            <a:off x="3972668" y="1054587"/>
            <a:ext cx="3979442" cy="523220"/>
          </a:xfrm>
          <a:prstGeom prst="rect">
            <a:avLst/>
          </a:prstGeom>
          <a:noFill/>
        </p:spPr>
        <p:txBody>
          <a:bodyPr wrap="square">
            <a:spAutoFit/>
          </a:bodyPr>
          <a:lstStyle/>
          <a:p>
            <a:pPr algn="r" rtl="1"/>
            <a:r>
              <a:rPr lang="ar-SA"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تعاریف، واژه ها و اصطلاحات</a:t>
            </a:r>
            <a:endParaRPr lang="en-US" sz="2800" b="1" dirty="0">
              <a:solidFill>
                <a:srgbClr val="FFC000"/>
              </a:solidFill>
            </a:endParaRPr>
          </a:p>
        </p:txBody>
      </p:sp>
    </p:spTree>
    <p:extLst>
      <p:ext uri="{BB962C8B-B14F-4D97-AF65-F5344CB8AC3E}">
        <p14:creationId xmlns:p14="http://schemas.microsoft.com/office/powerpoint/2010/main" val="3000974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864C11-90DF-045B-AEA8-1B15CE00E912}"/>
              </a:ext>
            </a:extLst>
          </p:cNvPr>
          <p:cNvSpPr>
            <a:spLocks noGrp="1"/>
          </p:cNvSpPr>
          <p:nvPr>
            <p:ph idx="1"/>
          </p:nvPr>
        </p:nvSpPr>
        <p:spPr>
          <a:xfrm>
            <a:off x="457200" y="2291938"/>
            <a:ext cx="10924674" cy="4381994"/>
          </a:xfrm>
          <a:solidFill>
            <a:schemeClr val="tx2">
              <a:lumMod val="20000"/>
              <a:lumOff val="80000"/>
            </a:schemeClr>
          </a:solidFill>
        </p:spPr>
        <p:txBody>
          <a:bodyPr>
            <a:noAutofit/>
          </a:bodyPr>
          <a:lstStyle/>
          <a:p>
            <a:pPr marL="0" marR="0" algn="just" rtl="1">
              <a:lnSpc>
                <a:spcPct val="150000"/>
              </a:lnSpc>
              <a:spcBef>
                <a:spcPts val="0"/>
              </a:spcBef>
              <a:spcAft>
                <a:spcPts val="0"/>
              </a:spcAft>
            </a:pPr>
            <a:r>
              <a:rPr lang="fa-IR" b="1" dirty="0">
                <a:effectLst/>
                <a:latin typeface="Times New Roman" panose="02020603050405020304" pitchFamily="18" charset="0"/>
                <a:ea typeface="Times New Roman" panose="02020603050405020304" pitchFamily="18" charset="0"/>
                <a:cs typeface="B Mitra" panose="00000400000000000000" pitchFamily="2" charset="-78"/>
              </a:rPr>
              <a:t>رخداد نامطلوب بهداشتی</a:t>
            </a:r>
            <a:r>
              <a:rPr lang="en-US" b="1" dirty="0" err="1">
                <a:effectLst/>
                <a:latin typeface="Times New Roman" panose="02020603050405020304" pitchFamily="18" charset="0"/>
                <a:ea typeface="Times New Roman" panose="02020603050405020304" pitchFamily="18" charset="0"/>
                <a:cs typeface="B Mitra" panose="00000400000000000000" pitchFamily="2" charset="-78"/>
              </a:rPr>
              <a:t>Undisirable</a:t>
            </a:r>
            <a:r>
              <a:rPr lang="en-US" b="1" dirty="0">
                <a:effectLst/>
                <a:latin typeface="Times New Roman" panose="02020603050405020304" pitchFamily="18" charset="0"/>
                <a:ea typeface="Times New Roman" panose="02020603050405020304" pitchFamily="18" charset="0"/>
                <a:cs typeface="B Mitra" panose="00000400000000000000" pitchFamily="2" charset="-78"/>
              </a:rPr>
              <a:t> health event</a:t>
            </a:r>
            <a:r>
              <a:rPr lang="fa-IR" b="1" dirty="0">
                <a:effectLst/>
                <a:latin typeface="Times New Roman" panose="02020603050405020304" pitchFamily="18" charset="0"/>
                <a:ea typeface="Times New Roman" panose="02020603050405020304" pitchFamily="18" charset="0"/>
                <a:cs typeface="B Mitra" panose="00000400000000000000" pitchFamily="2" charset="-78"/>
              </a:rPr>
              <a:t>:  </a:t>
            </a:r>
            <a:r>
              <a:rPr lang="fa-IR" dirty="0">
                <a:effectLst/>
                <a:latin typeface="Times New Roman" panose="02020603050405020304" pitchFamily="18" charset="0"/>
                <a:ea typeface="Times New Roman" panose="02020603050405020304" pitchFamily="18" charset="0"/>
                <a:cs typeface="B Mitra" panose="00000400000000000000" pitchFamily="2" charset="-78"/>
              </a:rPr>
              <a:t>وقوع هرگونه تغییر در ترکیب، وضعیت و ماهیت یک فرآورده با قابلیت ایجاد اثرات نامطلوب بهداشتی در انسان و یا دام مصرف کننده آن فرآورده</a:t>
            </a:r>
          </a:p>
          <a:p>
            <a:pPr marL="0" algn="just" rtl="1">
              <a:lnSpc>
                <a:spcPct val="150000"/>
              </a:lnSpc>
              <a:spcBef>
                <a:spcPts val="0"/>
              </a:spcBef>
            </a:pPr>
            <a:r>
              <a:rPr lang="ar-SA" b="1" dirty="0">
                <a:solidFill>
                  <a:schemeClr val="tx1"/>
                </a:solidFill>
                <a:effectLst/>
                <a:latin typeface="Arial" panose="020B0604020202020204" pitchFamily="34" charset="0"/>
                <a:ea typeface="Calibri" panose="020F0502020204030204" pitchFamily="34" charset="0"/>
                <a:cs typeface="B Mitra" panose="00000400000000000000" pitchFamily="2" charset="-78"/>
              </a:rPr>
              <a:t>برچسب </a:t>
            </a:r>
            <a:r>
              <a:rPr lang="en-US"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Label</a:t>
            </a:r>
            <a:r>
              <a:rPr lang="ar-SA" b="1" dirty="0">
                <a:solidFill>
                  <a:schemeClr val="tx1"/>
                </a:solidFill>
                <a:effectLst/>
                <a:latin typeface="Arial" panose="020B0604020202020204" pitchFamily="34" charset="0"/>
                <a:ea typeface="Calibri" panose="020F0502020204030204" pitchFamily="34" charset="0"/>
                <a:cs typeface="B Mitra" panose="00000400000000000000" pitchFamily="2" charset="-78"/>
              </a:rPr>
              <a:t>: </a:t>
            </a:r>
            <a:r>
              <a:rPr lang="fa-IR" dirty="0">
                <a:effectLst/>
                <a:latin typeface="Times New Roman" panose="02020603050405020304" pitchFamily="18" charset="0"/>
                <a:ea typeface="Times New Roman" panose="02020603050405020304" pitchFamily="18" charset="0"/>
                <a:cs typeface="B Mitra" panose="00000400000000000000" pitchFamily="2" charset="-78"/>
              </a:rPr>
              <a:t>هرگونه علامت تجاري، نشانه، موضوعات تصويردار يا ساير موضوعات توصيفي نوشته شده ، که با </a:t>
            </a:r>
            <a:r>
              <a:rPr lang="fa-IR" dirty="0">
                <a:effectLst/>
                <a:latin typeface="Arial" panose="020B0604020202020204" pitchFamily="34" charset="0"/>
                <a:ea typeface="Calibri" panose="020F0502020204030204" pitchFamily="34" charset="0"/>
                <a:cs typeface="B Mitra" panose="00000400000000000000" pitchFamily="2" charset="-78"/>
              </a:rPr>
              <a:t>اجزاء خورا </a:t>
            </a:r>
            <a:r>
              <a:rPr lang="fa-IR" dirty="0">
                <a:latin typeface="Times New Roman" panose="02020603050405020304" pitchFamily="18" charset="0"/>
                <a:ea typeface="Times New Roman" panose="02020603050405020304" pitchFamily="18" charset="0"/>
                <a:cs typeface="B Mitra" panose="00000400000000000000" pitchFamily="2" charset="-78"/>
              </a:rPr>
              <a:t> ایجاد طراحی یا نشان گذاردن به یک محموله / بسته </a:t>
            </a:r>
            <a:r>
              <a:rPr lang="ar-SA" dirty="0">
                <a:latin typeface="Times New Roman" panose="02020603050405020304" pitchFamily="18" charset="0"/>
                <a:ea typeface="Calibri" panose="020F0502020204030204" pitchFamily="34" charset="0"/>
                <a:cs typeface="B Mitra" panose="00000400000000000000" pitchFamily="2" charset="-78"/>
              </a:rPr>
              <a:t>خوراک دام و اجزاء آن</a:t>
            </a:r>
            <a:r>
              <a:rPr lang="fa-IR" dirty="0">
                <a:latin typeface="Times New Roman" panose="02020603050405020304" pitchFamily="18" charset="0"/>
                <a:ea typeface="Times New Roman" panose="02020603050405020304" pitchFamily="18" charset="0"/>
                <a:cs typeface="B Mitra" panose="00000400000000000000" pitchFamily="2" charset="-78"/>
              </a:rPr>
              <a:t> اطلاق می­گردد. </a:t>
            </a:r>
            <a:r>
              <a:rPr lang="fa-IR" dirty="0">
                <a:latin typeface="Arial" panose="020B0604020202020204" pitchFamily="34" charset="0"/>
                <a:ea typeface="Calibri" panose="020F0502020204030204" pitchFamily="34" charset="0"/>
                <a:cs typeface="B Mitra" panose="00000400000000000000" pitchFamily="2" charset="-78"/>
              </a:rPr>
              <a:t>در برچسب خوراک بایستی</a:t>
            </a:r>
            <a:r>
              <a:rPr lang="en-US" dirty="0">
                <a:latin typeface="Arial" panose="020B0604020202020204" pitchFamily="34" charset="0"/>
                <a:ea typeface="Calibri" panose="020F0502020204030204" pitchFamily="34" charset="0"/>
                <a:cs typeface="B Mitra" panose="00000400000000000000" pitchFamily="2" charset="-78"/>
              </a:rPr>
              <a:t> </a:t>
            </a:r>
            <a:r>
              <a:rPr lang="fa-IR" dirty="0">
                <a:effectLst/>
                <a:latin typeface="Arial" panose="020B0604020202020204" pitchFamily="34" charset="0"/>
                <a:ea typeface="Calibri" panose="020F0502020204030204" pitchFamily="34" charset="0"/>
                <a:cs typeface="B Mitra" panose="00000400000000000000" pitchFamily="2" charset="-78"/>
              </a:rPr>
              <a:t>که</a:t>
            </a:r>
            <a:r>
              <a:rPr lang="fa-IR" dirty="0">
                <a:solidFill>
                  <a:srgbClr val="00B050"/>
                </a:solidFill>
                <a:effectLst/>
                <a:latin typeface="Times New Roman" panose="02020603050405020304" pitchFamily="18" charset="0"/>
                <a:ea typeface="Calibri" panose="020F0502020204030204" pitchFamily="34" charset="0"/>
                <a:cs typeface="B Mitra" panose="00000400000000000000" pitchFamily="2" charset="-78"/>
              </a:rPr>
              <a:t> </a:t>
            </a:r>
            <a:r>
              <a:rPr lang="fa-IR" dirty="0">
                <a:effectLst/>
                <a:latin typeface="Arial" panose="020B0604020202020204" pitchFamily="34" charset="0"/>
                <a:ea typeface="Calibri" panose="020F0502020204030204" pitchFamily="34" charset="0"/>
                <a:cs typeface="B Mitra" panose="00000400000000000000" pitchFamily="2" charset="-78"/>
              </a:rPr>
              <a:t>، طرز</a:t>
            </a:r>
            <a:r>
              <a:rPr lang="fa-IR" dirty="0">
                <a:effectLst/>
                <a:latin typeface="Times New Roman" panose="02020603050405020304" pitchFamily="18" charset="0"/>
                <a:ea typeface="Calibri" panose="020F0502020204030204" pitchFamily="34" charset="0"/>
                <a:cs typeface="B Mitra" panose="00000400000000000000" pitchFamily="2" charset="-78"/>
              </a:rPr>
              <a:t> </a:t>
            </a:r>
            <a:r>
              <a:rPr lang="fa-IR" dirty="0">
                <a:effectLst/>
                <a:latin typeface="Arial" panose="020B0604020202020204" pitchFamily="34" charset="0"/>
                <a:ea typeface="Calibri" panose="020F0502020204030204" pitchFamily="34" charset="0"/>
                <a:cs typeface="B Mitra" panose="00000400000000000000" pitchFamily="2" charset="-78"/>
              </a:rPr>
              <a:t>مصرف و اطلاعات ضروری نظیر چگونگی حمل و نقل و ذخیره سازی خوراک جهت پیشگیری از ورود مخاطرات بهداشتی به زنجیره غذایی توضیح داده شود </a:t>
            </a:r>
            <a:r>
              <a:rPr lang="fa-IR" dirty="0">
                <a:effectLst/>
                <a:latin typeface="Times New Roman" panose="02020603050405020304" pitchFamily="18" charset="0"/>
                <a:ea typeface="Times New Roman" panose="02020603050405020304" pitchFamily="18" charset="0"/>
                <a:cs typeface="B Mitra" panose="00000400000000000000" pitchFamily="2" charset="-78"/>
              </a:rPr>
              <a:t>و اطلاعات و موارد مندرج در آن بر اساس دستورالعمل 28101 مورخ  10/4/91 سازمان دامپزشکی باشد.</a:t>
            </a:r>
            <a:r>
              <a:rPr lang="fa-IR" dirty="0">
                <a:solidFill>
                  <a:srgbClr val="00B050"/>
                </a:solidFill>
                <a:effectLst/>
                <a:latin typeface="Arial" panose="020B0604020202020204" pitchFamily="34" charset="0"/>
                <a:ea typeface="Calibri" panose="020F0502020204030204" pitchFamily="34" charset="0"/>
                <a:cs typeface="B Mitra" panose="00000400000000000000" pitchFamily="2" charset="-78"/>
              </a:rPr>
              <a:t> </a:t>
            </a:r>
          </a:p>
          <a:p>
            <a:pPr marL="0" algn="just" rtl="1">
              <a:lnSpc>
                <a:spcPct val="150000"/>
              </a:lnSpc>
              <a:spcBef>
                <a:spcPts val="0"/>
              </a:spcBef>
            </a:pPr>
            <a:r>
              <a:rPr lang="ar-SA" b="1" dirty="0">
                <a:solidFill>
                  <a:schemeClr val="tx1"/>
                </a:solidFill>
                <a:effectLst/>
                <a:latin typeface="B Mitra" panose="00000400000000000000" pitchFamily="2" charset="-78"/>
                <a:ea typeface="Times New Roman" panose="02020603050405020304" pitchFamily="18" charset="0"/>
                <a:cs typeface="B Mitra" panose="00000400000000000000" pitchFamily="2" charset="-78"/>
              </a:rPr>
              <a:t>خوراک کامل</a:t>
            </a:r>
            <a:r>
              <a:rPr lang="en-US"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Complete feed</a:t>
            </a:r>
            <a:r>
              <a:rPr lang="ar-SA"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dirty="0">
                <a:solidFill>
                  <a:srgbClr val="000000"/>
                </a:solidFill>
                <a:effectLst/>
                <a:latin typeface="B Mitra" panose="00000400000000000000" pitchFamily="2" charset="-78"/>
                <a:ea typeface="Times New Roman" panose="02020603050405020304" pitchFamily="18" charset="0"/>
                <a:cs typeface="B Mitra" panose="00000400000000000000" pitchFamily="2" charset="-78"/>
              </a:rPr>
              <a:t>خوراكي با ارزش غذائي كافي است كه جهت تغذيه دام، طیور، آبزيان و زنبور عسل به كار می رود  و مي تواند نیازهای تغذیه ای زندگي، رشد و تولید دام هدف را بدون افزودن مواد ديگر بجز آب مصرفي تامین نمايد</a:t>
            </a:r>
            <a:r>
              <a:rPr lang="en-US" dirty="0">
                <a:solidFill>
                  <a:srgbClr val="000000"/>
                </a:solidFill>
                <a:effectLst/>
                <a:latin typeface="B Mitra" panose="00000400000000000000" pitchFamily="2" charset="-78"/>
                <a:ea typeface="Times New Roman" panose="02020603050405020304" pitchFamily="18" charset="0"/>
                <a:cs typeface="B Mitra" panose="00000400000000000000" pitchFamily="2" charset="-78"/>
              </a:rPr>
              <a:t>.</a:t>
            </a:r>
            <a:endParaRPr lang="fa-IR" dirty="0">
              <a:solidFill>
                <a:srgbClr val="000000"/>
              </a:solidFill>
              <a:effectLst/>
              <a:latin typeface="B Mitra" panose="00000400000000000000" pitchFamily="2" charset="-78"/>
              <a:ea typeface="Times New Roman" panose="02020603050405020304" pitchFamily="18" charset="0"/>
              <a:cs typeface="B Mitra" panose="00000400000000000000" pitchFamily="2" charset="-78"/>
            </a:endParaRPr>
          </a:p>
          <a:p>
            <a:pPr marL="0" algn="just" rtl="1">
              <a:lnSpc>
                <a:spcPct val="150000"/>
              </a:lnSpc>
              <a:spcBef>
                <a:spcPts val="0"/>
              </a:spcBef>
            </a:pPr>
            <a:r>
              <a:rPr lang="ar-SA" b="1" dirty="0">
                <a:solidFill>
                  <a:schemeClr val="tx1"/>
                </a:solidFill>
                <a:effectLst/>
                <a:latin typeface="B Mitra" panose="00000400000000000000" pitchFamily="2" charset="-78"/>
                <a:ea typeface="Times New Roman" panose="02020603050405020304" pitchFamily="18" charset="0"/>
                <a:cs typeface="B Mitra" panose="00000400000000000000" pitchFamily="2" charset="-78"/>
              </a:rPr>
              <a:t>خوراک معدنی</a:t>
            </a:r>
            <a:r>
              <a:rPr lang="en-US"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Mineral feed</a:t>
            </a:r>
            <a:r>
              <a:rPr lang="ar-SA" b="1" dirty="0">
                <a:solidFill>
                  <a:schemeClr val="tx1"/>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dirty="0">
                <a:effectLst/>
                <a:latin typeface="B Mitra" panose="00000400000000000000" pitchFamily="2" charset="-78"/>
                <a:ea typeface="Times New Roman" panose="02020603050405020304" pitchFamily="18" charset="0"/>
                <a:cs typeface="B Mitra" panose="00000400000000000000" pitchFamily="2" charset="-78"/>
              </a:rPr>
              <a:t>منظور خوراک مكملي است كه حاوی مواد معدني باشد</a:t>
            </a:r>
            <a:r>
              <a:rPr lang="en-US" dirty="0">
                <a:effectLst/>
                <a:latin typeface="B Mitra" panose="00000400000000000000" pitchFamily="2" charset="-78"/>
                <a:ea typeface="Times New Roman" panose="02020603050405020304" pitchFamily="18" charset="0"/>
                <a:cs typeface="B Mitra" panose="00000400000000000000" pitchFamily="2" charset="-78"/>
              </a:rPr>
              <a:t>.</a:t>
            </a:r>
            <a:endParaRPr lang="en-US" dirty="0">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 rtl="1">
              <a:lnSpc>
                <a:spcPct val="150000"/>
              </a:lnSpc>
              <a:spcBef>
                <a:spcPts val="0"/>
              </a:spcBef>
              <a:spcAft>
                <a:spcPts val="0"/>
              </a:spcAft>
            </a:pPr>
            <a:endParaRPr lang="en-US" dirty="0">
              <a:effectLst/>
              <a:latin typeface="Times New Roman" panose="02020603050405020304" pitchFamily="18" charset="0"/>
              <a:ea typeface="Times New Roman" panose="02020603050405020304" pitchFamily="18" charset="0"/>
              <a:cs typeface="B Mitra" panose="00000400000000000000" pitchFamily="2" charset="-78"/>
            </a:endParaRPr>
          </a:p>
          <a:p>
            <a:pPr marL="0" marR="0" indent="0" algn="l" rtl="0">
              <a:lnSpc>
                <a:spcPct val="150000"/>
              </a:lnSpc>
              <a:spcBef>
                <a:spcPts val="0"/>
              </a:spcBef>
              <a:spcAft>
                <a:spcPts val="0"/>
              </a:spcAft>
              <a:buNone/>
            </a:pPr>
            <a:endParaRPr lang="en-US" dirty="0">
              <a:cs typeface="B Mitra" panose="00000400000000000000" pitchFamily="2" charset="-78"/>
            </a:endParaRPr>
          </a:p>
        </p:txBody>
      </p:sp>
      <p:sp>
        <p:nvSpPr>
          <p:cNvPr id="6" name="Slide Number Placeholder 5">
            <a:extLst>
              <a:ext uri="{FF2B5EF4-FFF2-40B4-BE49-F238E27FC236}">
                <a16:creationId xmlns:a16="http://schemas.microsoft.com/office/drawing/2014/main" id="{305BF32C-5BF2-DAD0-920B-DBDB83B0B62C}"/>
              </a:ext>
            </a:extLst>
          </p:cNvPr>
          <p:cNvSpPr>
            <a:spLocks noGrp="1"/>
          </p:cNvSpPr>
          <p:nvPr>
            <p:ph type="sldNum" sz="quarter" idx="12"/>
          </p:nvPr>
        </p:nvSpPr>
        <p:spPr/>
        <p:txBody>
          <a:bodyPr/>
          <a:lstStyle/>
          <a:p>
            <a:fld id="{40DC7399-342C-441B-8831-CDA87B369D1A}" type="slidenum">
              <a:rPr lang="en-US" smtClean="0"/>
              <a:t>8</a:t>
            </a:fld>
            <a:endParaRPr lang="en-US"/>
          </a:p>
        </p:txBody>
      </p:sp>
      <p:sp>
        <p:nvSpPr>
          <p:cNvPr id="2" name="TextBox 1">
            <a:extLst>
              <a:ext uri="{FF2B5EF4-FFF2-40B4-BE49-F238E27FC236}">
                <a16:creationId xmlns:a16="http://schemas.microsoft.com/office/drawing/2014/main" id="{956B8B07-F131-EF78-D295-30DEA92BEE27}"/>
              </a:ext>
            </a:extLst>
          </p:cNvPr>
          <p:cNvSpPr txBox="1"/>
          <p:nvPr/>
        </p:nvSpPr>
        <p:spPr>
          <a:xfrm>
            <a:off x="3972668" y="1054587"/>
            <a:ext cx="3979442" cy="523220"/>
          </a:xfrm>
          <a:prstGeom prst="rect">
            <a:avLst/>
          </a:prstGeom>
          <a:noFill/>
        </p:spPr>
        <p:txBody>
          <a:bodyPr wrap="square">
            <a:spAutoFit/>
          </a:bodyPr>
          <a:lstStyle/>
          <a:p>
            <a:pPr algn="r" rtl="1"/>
            <a:r>
              <a:rPr lang="ar-SA"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تعاریف، واژه ها و اصطلاحات</a:t>
            </a:r>
            <a:endParaRPr lang="en-US" sz="2800" b="1" dirty="0">
              <a:solidFill>
                <a:srgbClr val="FFC000"/>
              </a:solidFill>
            </a:endParaRPr>
          </a:p>
        </p:txBody>
      </p:sp>
    </p:spTree>
    <p:extLst>
      <p:ext uri="{BB962C8B-B14F-4D97-AF65-F5344CB8AC3E}">
        <p14:creationId xmlns:p14="http://schemas.microsoft.com/office/powerpoint/2010/main" val="267140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C769EE-1F32-4884-2141-27CD1E774C23}"/>
              </a:ext>
            </a:extLst>
          </p:cNvPr>
          <p:cNvSpPr>
            <a:spLocks noGrp="1"/>
          </p:cNvSpPr>
          <p:nvPr>
            <p:ph idx="1"/>
          </p:nvPr>
        </p:nvSpPr>
        <p:spPr>
          <a:xfrm>
            <a:off x="637049" y="2247466"/>
            <a:ext cx="10744200" cy="4473968"/>
          </a:xfrm>
          <a:solidFill>
            <a:schemeClr val="tx2">
              <a:lumMod val="20000"/>
              <a:lumOff val="80000"/>
            </a:schemeClr>
          </a:solidFill>
        </p:spPr>
        <p:txBody>
          <a:bodyPr>
            <a:noAutofit/>
          </a:bodyPr>
          <a:lstStyle/>
          <a:p>
            <a:pPr marL="0" marR="0" algn="just" rtl="1">
              <a:lnSpc>
                <a:spcPct val="150000"/>
              </a:lnSpc>
              <a:spcBef>
                <a:spcPts val="0"/>
              </a:spcBef>
              <a:spcAft>
                <a:spcPts val="0"/>
              </a:spcAft>
            </a:pP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جایگزین شونده شیر</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 Milk  replacer </a:t>
            </a: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 ترکیبی از خوراک که به فرم خشک و یا پس از رقیق سازی به صورت مایع، برای حیوانات جوان به عنوان مکمل و یا جایگزین شیر برای تغذیه گوساله، بره و یا امثال آن به کار می رود.</a:t>
            </a:r>
          </a:p>
          <a:p>
            <a:pPr marL="0" marR="0" algn="just" rtl="1">
              <a:lnSpc>
                <a:spcPct val="150000"/>
              </a:lnSpc>
              <a:spcBef>
                <a:spcPts val="0"/>
              </a:spcBef>
              <a:spcAft>
                <a:spcPts val="0"/>
              </a:spcAft>
            </a:pPr>
            <a:r>
              <a:rPr lang="ar-SA" sz="1600" b="1" dirty="0">
                <a:effectLst/>
                <a:latin typeface="Times New Roman" panose="02020603050405020304" pitchFamily="18" charset="0"/>
                <a:ea typeface="Times New Roman" panose="02020603050405020304" pitchFamily="18" charset="0"/>
                <a:cs typeface="B Mitra" panose="00000400000000000000" pitchFamily="2" charset="-78"/>
              </a:rPr>
              <a:t>محصول فله</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:Bulk product</a:t>
            </a:r>
            <a:r>
              <a:rPr lang="en-US" sz="1600" b="1" dirty="0">
                <a:effectLst/>
                <a:latin typeface="B Mitra" panose="00000400000000000000" pitchFamily="2" charset="-78"/>
                <a:ea typeface="Times New Roman" panose="02020603050405020304" pitchFamily="18" charset="0"/>
                <a:cs typeface="B Mitra" panose="00000400000000000000" pitchFamily="2" charset="-78"/>
              </a:rPr>
              <a:t> </a:t>
            </a:r>
            <a:r>
              <a:rPr lang="fa-IR" sz="1600" b="1" dirty="0">
                <a:effectLst/>
                <a:latin typeface="B Mitra" panose="00000400000000000000" pitchFamily="2" charset="-78"/>
                <a:ea typeface="Times New Roman" panose="02020603050405020304" pitchFamily="18" charset="0"/>
                <a:cs typeface="B Mitra" panose="00000400000000000000" pitchFamily="2" charset="-78"/>
              </a:rPr>
              <a:t>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محصولی که تمام مراحل پردازش را </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 تا قبل از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مرحله آخر که بسته بندی نهایی می باشد، طی نموده است. و ا</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طلاعات و موارد مندرج در آن بر اساس دستورالعمل 28101 مورخ 10/4/91 سازمان دامپزشکی</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 در بارنامه محصول نوشته و یا پیوست شده و قابل ردیابی باشد و به صورت انبوه به گونه ای حمل شود که با رعایت کلیه مقررات و موازین بهداشتی و قانونی مربوط، کاملا از تاثیر عوامل محیطی در حین حمل و نقل حفظ شود . </a:t>
            </a:r>
            <a:endParaRPr lang="fa-IR" sz="1600" dirty="0">
              <a:effectLst/>
              <a:latin typeface="Times New Roman" panose="02020603050405020304" pitchFamily="18" charset="0"/>
              <a:ea typeface="Times New Roman" panose="02020603050405020304" pitchFamily="18" charset="0"/>
              <a:cs typeface="B Mitra" panose="00000400000000000000" pitchFamily="2" charset="-78"/>
            </a:endParaRPr>
          </a:p>
          <a:p>
            <a:pPr marL="0" marR="0" algn="just" rtl="1">
              <a:lnSpc>
                <a:spcPct val="150000"/>
              </a:lnSpc>
              <a:spcBef>
                <a:spcPts val="0"/>
              </a:spcBef>
              <a:spcAft>
                <a:spcPts val="0"/>
              </a:spcAft>
            </a:pPr>
            <a:r>
              <a:rPr lang="ar-SA" sz="1600" b="1"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سری ساخت</a:t>
            </a:r>
            <a:r>
              <a:rPr lang="en-US" sz="1600" b="1"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Batch number</a:t>
            </a:r>
            <a:r>
              <a:rPr lang="en-US" sz="1600"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sz="1600" b="1"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a:t>
            </a:r>
            <a:r>
              <a:rPr lang="ar-SA" sz="1600"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عبارت است از شماره یا کد که به صورت اعداد / حروف ، برای شناسایی و ردیابی مجموعه ای از محصولات یکسان که با ویژگی های خاصی از تولید (زمان تولید، تاریخ تولید، کد شناسایی</a:t>
            </a:r>
            <a:r>
              <a:rPr lang="fa-IR" sz="1600"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 مواد اولیه مصرفی  </a:t>
            </a:r>
            <a:r>
              <a:rPr lang="ar-SA" sz="1600"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و تاریخچه تولید آن را ردیابی می کند) به کار می روند. کلیه موضوعات مربوط به موارد کنترل و تولید نیز باید از سری ساخت قابل ردیابی باشد. </a:t>
            </a:r>
            <a:endParaRPr lang="en-US" sz="1600" dirty="0">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spcBef>
                <a:spcPts val="0"/>
              </a:spcBef>
            </a:pP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عمليات بهينه توليد</a:t>
            </a:r>
            <a:r>
              <a:rPr lang="en-US" sz="1600" b="1" dirty="0">
                <a:solidFill>
                  <a:srgbClr val="000000"/>
                </a:solidFill>
                <a:effectLst/>
                <a:latin typeface="Times New Roman" panose="02020603050405020304" pitchFamily="18" charset="0"/>
                <a:ea typeface="Times New Roman" panose="02020603050405020304" pitchFamily="18" charset="0"/>
                <a:cs typeface="B Mitra" panose="00000400000000000000" pitchFamily="2" charset="-78"/>
              </a:rPr>
              <a:t>Good Manufacturing Practice (</a:t>
            </a: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GMP)</a:t>
            </a:r>
            <a:r>
              <a:rPr lang="fa-IR" sz="1600" b="1" dirty="0">
                <a:effectLst/>
                <a:latin typeface="Times New Roman" panose="02020603050405020304" pitchFamily="18" charset="0"/>
                <a:ea typeface="Times New Roman" panose="02020603050405020304" pitchFamily="18" charset="0"/>
                <a:cs typeface="B Mitra" panose="00000400000000000000" pitchFamily="2" charset="-78"/>
              </a:rPr>
              <a:t>: </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روش­هاي بهينه توليد به منظور ارتقاء كيفيت و اطمينان از كارآئي فرآورده ها و جلوگيري از كاهش ضايعات جهت حفظ محيط زيست مي باشد. </a:t>
            </a:r>
            <a:endParaRPr lang="en-US" sz="1600" dirty="0">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spcBef>
                <a:spcPts val="0"/>
              </a:spcBef>
            </a:pPr>
            <a:r>
              <a:rPr lang="en-US" sz="1600" b="1" dirty="0">
                <a:effectLst/>
                <a:latin typeface="Times New Roman" panose="02020603050405020304" pitchFamily="18" charset="0"/>
                <a:ea typeface="Times New Roman" panose="02020603050405020304" pitchFamily="18" charset="0"/>
                <a:cs typeface="B Mitra" panose="00000400000000000000" pitchFamily="2" charset="-78"/>
              </a:rPr>
              <a:t> :Hazard  Analysis and Critical Control Points (HACCP) </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تجزیه و تحلیل مخاطره و نقاط کنترل بحرانی</a:t>
            </a:r>
            <a:r>
              <a:rPr lang="en-US" sz="1600" dirty="0">
                <a:effectLst/>
                <a:latin typeface="Times New Roman" panose="02020603050405020304" pitchFamily="18" charset="0"/>
                <a:ea typeface="Times New Roman" panose="02020603050405020304" pitchFamily="18" charset="0"/>
                <a:cs typeface="B Mitra" panose="00000400000000000000" pitchFamily="2" charset="-78"/>
              </a:rPr>
              <a:t> </a:t>
            </a:r>
            <a:r>
              <a:rPr lang="ar-SA" sz="1600" dirty="0">
                <a:effectLst/>
                <a:latin typeface="Times New Roman" panose="02020603050405020304" pitchFamily="18" charset="0"/>
                <a:ea typeface="Times New Roman" panose="02020603050405020304" pitchFamily="18" charset="0"/>
                <a:cs typeface="B Mitra" panose="00000400000000000000" pitchFamily="2" charset="-78"/>
              </a:rPr>
              <a:t>در</a:t>
            </a:r>
            <a:r>
              <a:rPr lang="fa-IR" sz="1600" dirty="0">
                <a:effectLst/>
                <a:latin typeface="Times New Roman" panose="02020603050405020304" pitchFamily="18" charset="0"/>
                <a:ea typeface="Times New Roman" panose="02020603050405020304" pitchFamily="18" charset="0"/>
                <a:cs typeface="B Mitra" panose="00000400000000000000" pitchFamily="2" charset="-78"/>
              </a:rPr>
              <a:t>کل زنجیره تولید خوراک وهمچنین کنترل مناسب آلودگی مجدد و عملیات حرارتی مؤثر در کارخانه های تولید خوراک</a:t>
            </a:r>
            <a:r>
              <a:rPr lang="en-US" sz="1600" dirty="0">
                <a:effectLst/>
                <a:latin typeface="Times New Roman" panose="02020603050405020304" pitchFamily="18" charset="0"/>
                <a:ea typeface="Times New Roman" panose="02020603050405020304" pitchFamily="18" charset="0"/>
                <a:cs typeface="B Mitra" panose="00000400000000000000" pitchFamily="2" charset="-78"/>
              </a:rPr>
              <a:t>.</a:t>
            </a:r>
            <a:endParaRPr lang="en-US" sz="1600" b="1" dirty="0">
              <a:effectLst/>
              <a:latin typeface="Times New Roman" panose="02020603050405020304" pitchFamily="18" charset="0"/>
              <a:ea typeface="Times New Roman" panose="02020603050405020304" pitchFamily="18" charset="0"/>
              <a:cs typeface="B Mitra" panose="00000400000000000000" pitchFamily="2" charset="-78"/>
            </a:endParaRPr>
          </a:p>
          <a:p>
            <a:pPr marL="0" algn="just" rtl="1">
              <a:lnSpc>
                <a:spcPct val="150000"/>
              </a:lnSpc>
              <a:spcBef>
                <a:spcPts val="0"/>
              </a:spcBef>
            </a:pPr>
            <a:endParaRPr lang="en-US" sz="1600" dirty="0">
              <a:effectLst/>
              <a:latin typeface="Times New Roman" panose="02020603050405020304" pitchFamily="18" charset="0"/>
              <a:ea typeface="Times New Roman" panose="02020603050405020304" pitchFamily="18" charset="0"/>
              <a:cs typeface="B Mitra" panose="00000400000000000000" pitchFamily="2" charset="-78"/>
            </a:endParaRPr>
          </a:p>
          <a:p>
            <a:pPr algn="r" rtl="1">
              <a:lnSpc>
                <a:spcPct val="150000"/>
              </a:lnSpc>
            </a:pPr>
            <a:endParaRPr lang="en-US" sz="1600" dirty="0">
              <a:cs typeface="B Mitra" panose="00000400000000000000" pitchFamily="2" charset="-78"/>
            </a:endParaRPr>
          </a:p>
        </p:txBody>
      </p:sp>
      <p:sp>
        <p:nvSpPr>
          <p:cNvPr id="6" name="Slide Number Placeholder 5">
            <a:extLst>
              <a:ext uri="{FF2B5EF4-FFF2-40B4-BE49-F238E27FC236}">
                <a16:creationId xmlns:a16="http://schemas.microsoft.com/office/drawing/2014/main" id="{DEB2D00A-549A-8A96-269E-AC4E8E370293}"/>
              </a:ext>
            </a:extLst>
          </p:cNvPr>
          <p:cNvSpPr>
            <a:spLocks noGrp="1"/>
          </p:cNvSpPr>
          <p:nvPr>
            <p:ph type="sldNum" sz="quarter" idx="12"/>
          </p:nvPr>
        </p:nvSpPr>
        <p:spPr/>
        <p:txBody>
          <a:bodyPr/>
          <a:lstStyle/>
          <a:p>
            <a:fld id="{40DC7399-342C-441B-8831-CDA87B369D1A}" type="slidenum">
              <a:rPr lang="en-US" smtClean="0"/>
              <a:t>9</a:t>
            </a:fld>
            <a:endParaRPr lang="en-US"/>
          </a:p>
        </p:txBody>
      </p:sp>
      <p:sp>
        <p:nvSpPr>
          <p:cNvPr id="2" name="TextBox 1">
            <a:extLst>
              <a:ext uri="{FF2B5EF4-FFF2-40B4-BE49-F238E27FC236}">
                <a16:creationId xmlns:a16="http://schemas.microsoft.com/office/drawing/2014/main" id="{C2644246-5299-9CFE-7ACC-FC78396DDB98}"/>
              </a:ext>
            </a:extLst>
          </p:cNvPr>
          <p:cNvSpPr txBox="1"/>
          <p:nvPr/>
        </p:nvSpPr>
        <p:spPr>
          <a:xfrm>
            <a:off x="3972668" y="1054587"/>
            <a:ext cx="3979442" cy="523220"/>
          </a:xfrm>
          <a:prstGeom prst="rect">
            <a:avLst/>
          </a:prstGeom>
          <a:noFill/>
        </p:spPr>
        <p:txBody>
          <a:bodyPr wrap="square">
            <a:spAutoFit/>
          </a:bodyPr>
          <a:lstStyle/>
          <a:p>
            <a:pPr algn="r" rtl="1"/>
            <a:r>
              <a:rPr lang="ar-SA" sz="2800" b="1" dirty="0">
                <a:solidFill>
                  <a:srgbClr val="FFC000"/>
                </a:solidFill>
                <a:effectLst/>
                <a:latin typeface="Times New Roman" panose="02020603050405020304" pitchFamily="18" charset="0"/>
                <a:ea typeface="Times New Roman" panose="02020603050405020304" pitchFamily="18" charset="0"/>
                <a:cs typeface="B Mitra" panose="00000400000000000000" pitchFamily="2" charset="-78"/>
              </a:rPr>
              <a:t>تعاریف، واژه ها و اصطلاحات</a:t>
            </a:r>
            <a:endParaRPr lang="en-US" sz="2800" b="1" dirty="0">
              <a:solidFill>
                <a:srgbClr val="FFC000"/>
              </a:solidFill>
            </a:endParaRPr>
          </a:p>
        </p:txBody>
      </p:sp>
    </p:spTree>
    <p:extLst>
      <p:ext uri="{BB962C8B-B14F-4D97-AF65-F5344CB8AC3E}">
        <p14:creationId xmlns:p14="http://schemas.microsoft.com/office/powerpoint/2010/main" val="216442556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2004</TotalTime>
  <Words>5309</Words>
  <Application>Microsoft Office PowerPoint</Application>
  <PresentationFormat>Widescreen</PresentationFormat>
  <Paragraphs>710</Paragraphs>
  <Slides>43</Slides>
  <Notes>3</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65" baseType="lpstr">
      <vt:lpstr>Arial</vt:lpstr>
      <vt:lpstr>Arial</vt:lpstr>
      <vt:lpstr>B Homa</vt:lpstr>
      <vt:lpstr>B Mitra</vt:lpstr>
      <vt:lpstr>B Mitra Bold</vt:lpstr>
      <vt:lpstr>B Nazanin</vt:lpstr>
      <vt:lpstr>B Nazanin,Bold</vt:lpstr>
      <vt:lpstr>BYekan</vt:lpstr>
      <vt:lpstr>Calibri</vt:lpstr>
      <vt:lpstr>Calibri Light</vt:lpstr>
      <vt:lpstr>Century Gothic</vt:lpstr>
      <vt:lpstr>Comic Sans MS</vt:lpstr>
      <vt:lpstr>Courier New</vt:lpstr>
      <vt:lpstr>IRANSans</vt:lpstr>
      <vt:lpstr>Mitr</vt:lpstr>
      <vt:lpstr>Tahoma</vt:lpstr>
      <vt:lpstr>Times New Roman</vt:lpstr>
      <vt:lpstr>Wingdings</vt:lpstr>
      <vt:lpstr>Wingdings 3</vt:lpstr>
      <vt:lpstr>Office Theme</vt:lpstr>
      <vt:lpstr>Ion Boardroom</vt:lpstr>
      <vt:lpstr>PDF</vt:lpstr>
      <vt:lpstr>PowerPoint Presentation</vt:lpstr>
      <vt:lpstr>الزامات بهداشتی خوراک دام و  تاثیر آن در کیفیت شیر تولیدی در دامداری ها</vt:lpstr>
      <vt:lpstr>الزامات بهداشتی خوراک دام و تاثیر آن ها در کیفیت شیرتولیدی در  دامداری ها</vt:lpstr>
      <vt:lpstr>الزامات بهداشتی خوراک دام و تاثیر آن ها در کیفیت شیرتولیدی در  دامداری ها</vt:lpstr>
      <vt:lpstr>PowerPoint Presentation</vt:lpstr>
      <vt:lpstr>  </vt:lpstr>
      <vt:lpstr>PowerPoint Presentation</vt:lpstr>
      <vt:lpstr>PowerPoint Presentation</vt:lpstr>
      <vt:lpstr>PowerPoint Presentation</vt:lpstr>
      <vt:lpstr>PowerPoint Presentation</vt:lpstr>
      <vt:lpstr>الزامات بهداشتی خوراک دام و تاثیر آن ها درافزایش کیفیت شیرتولیدی در دامداری ها</vt:lpstr>
      <vt:lpstr>الزامات بهداشتی خوراک دام و تاثیر آن ها درافزایش کیفیت شیرتولیدی در دامداری ها</vt:lpstr>
      <vt:lpstr> اهداف ممیزی</vt:lpstr>
      <vt:lpstr>نقش خوراک در کیفیت شیر تولیدی</vt:lpstr>
      <vt:lpstr>PowerPoint Presentation</vt:lpstr>
      <vt:lpstr>كنترل و نظارت بهداشتي خوراك دام</vt:lpstr>
      <vt:lpstr>الزامات بهداشتی خوراک دام و تاثیر آن ها درافزایش کیفیت شیرتولیدی در دامداری ها</vt:lpstr>
      <vt:lpstr>PowerPoint Presentation</vt:lpstr>
      <vt:lpstr>كيفيت خوراک دام و اجزاء آن در هنگام ورود به دامداری</vt:lpstr>
      <vt:lpstr>كيفيت خوراک دام و اجزاء آن در هنگام ورود به دامداری</vt:lpstr>
      <vt:lpstr>الف- کنترل های لازم  هنگام خرید و در زمان ورود خوراک دام و اجزاء آن به واحد دامداری </vt:lpstr>
      <vt:lpstr>كيفيت خوراک دام و اجزاء آن در زمان انبار وپیش از مصرف خوراک دام و اجزاء آن</vt:lpstr>
      <vt:lpstr>كيفيت خوراک دام و اجزاء آن در زمان انبار وپیش از مصرف خوراک دام و اجزاء آن</vt:lpstr>
      <vt:lpstr>كيفيت خوراک دام و اجزاء آن در زمان انبار وپیش از مصرف خوراک دام و اجزاء آن</vt:lpstr>
      <vt:lpstr>كيفيت خوراک دام و اجزاء آن در زمان انبار وپیش از مصرف خوراک دام و اجزاء آن</vt:lpstr>
      <vt:lpstr>كيفيت خوراک دام و اجزاء آن در زمان انبار وپیش از مصرف خوراک دام و اجزاء آن</vt:lpstr>
      <vt:lpstr>كيفيت خوراک دام و اجزاء آن در زمان انبار وپیش از مصرف خوراک دام و اجزاء آن</vt:lpstr>
      <vt:lpstr>كيفيت خوراک دام و اجزاء آن طی فرآیند آماده سازی خوراک و کنترل خوراک آماده مصرف</vt:lpstr>
      <vt:lpstr>کیفیت آب مصرفی</vt:lpstr>
      <vt:lpstr>کیفیت آب مصرفی</vt:lpstr>
      <vt:lpstr> پایش کیفی و بهداشتی آب مصرفی </vt:lpstr>
      <vt:lpstr> پایش کیفی و بهداشتی آب مصرفی </vt:lpstr>
      <vt:lpstr> پایش کیفی و بهداشتی آب مصرفی </vt:lpstr>
      <vt:lpstr>PowerPoint Presentation</vt:lpstr>
      <vt:lpstr>ذرت علوفه‏ای و یونجه</vt:lpstr>
      <vt:lpstr>PowerPoint Presentation</vt:lpstr>
      <vt:lpstr>PowerPoint Presentation</vt:lpstr>
      <vt:lpstr>PowerPoint Presentation</vt:lpstr>
      <vt:lpstr>  الزامات دامپزشکی و بهداشتی جهت خوراک دام در صورت واردات پودر ماهی، پستانداران دریایی، سخت پوستان و بی مهرگان به منطقه اتحادیه گمرکی و (یا) ترانزیت بین طرفین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نقش  رعایت الزامات بهداشتی در کیفیت شیر دامداری ها</dc:title>
  <dc:creator>Alireza Mohaghegh Shalmani</dc:creator>
  <cp:lastModifiedBy>Vaio</cp:lastModifiedBy>
  <cp:revision>69</cp:revision>
  <dcterms:created xsi:type="dcterms:W3CDTF">2022-12-10T11:45:30Z</dcterms:created>
  <dcterms:modified xsi:type="dcterms:W3CDTF">2022-12-15T04:02:45Z</dcterms:modified>
</cp:coreProperties>
</file>